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35" r:id="rId1"/>
  </p:sldMasterIdLst>
  <p:notesMasterIdLst>
    <p:notesMasterId r:id="rId11"/>
  </p:notesMasterIdLst>
  <p:sldIdLst>
    <p:sldId id="256" r:id="rId2"/>
    <p:sldId id="259" r:id="rId3"/>
    <p:sldId id="271" r:id="rId4"/>
    <p:sldId id="272" r:id="rId5"/>
    <p:sldId id="273" r:id="rId6"/>
    <p:sldId id="266" r:id="rId7"/>
    <p:sldId id="268" r:id="rId8"/>
    <p:sldId id="270" r:id="rId9"/>
    <p:sldId id="269"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98"/>
    <p:restoredTop sz="70017"/>
  </p:normalViewPr>
  <p:slideViewPr>
    <p:cSldViewPr snapToGrid="0" snapToObjects="1">
      <p:cViewPr varScale="1">
        <p:scale>
          <a:sx n="70" d="100"/>
          <a:sy n="70" d="100"/>
        </p:scale>
        <p:origin x="170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51F895-7154-9A4F-B7A2-BF84C2F3608E}" type="datetimeFigureOut">
              <a:rPr lang="en-US" smtClean="0"/>
              <a:t>6/2/20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256C2C-99D6-F94F-9AE4-D99438E4DD43}" type="slidenum">
              <a:rPr lang="en-US" smtClean="0"/>
              <a:t>‹#›</a:t>
            </a:fld>
            <a:endParaRPr lang="en-US"/>
          </a:p>
        </p:txBody>
      </p:sp>
    </p:spTree>
    <p:extLst>
      <p:ext uri="{BB962C8B-B14F-4D97-AF65-F5344CB8AC3E}">
        <p14:creationId xmlns:p14="http://schemas.microsoft.com/office/powerpoint/2010/main" val="40167743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54256C2C-99D6-F94F-9AE4-D99438E4DD43}" type="slidenum">
              <a:rPr lang="en-US" smtClean="0"/>
              <a:t>1</a:t>
            </a:fld>
            <a:endParaRPr lang="en-US"/>
          </a:p>
        </p:txBody>
      </p:sp>
    </p:spTree>
    <p:extLst>
      <p:ext uri="{BB962C8B-B14F-4D97-AF65-F5344CB8AC3E}">
        <p14:creationId xmlns:p14="http://schemas.microsoft.com/office/powerpoint/2010/main" val="1812617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Focusing on Zoom</a:t>
            </a:r>
            <a:endParaRPr lang="en-US" dirty="0"/>
          </a:p>
        </p:txBody>
      </p:sp>
      <p:sp>
        <p:nvSpPr>
          <p:cNvPr id="4" name="Slide Number Placeholder 3"/>
          <p:cNvSpPr>
            <a:spLocks noGrp="1"/>
          </p:cNvSpPr>
          <p:nvPr>
            <p:ph type="sldNum" sz="quarter" idx="5"/>
          </p:nvPr>
        </p:nvSpPr>
        <p:spPr/>
        <p:txBody>
          <a:bodyPr/>
          <a:lstStyle/>
          <a:p>
            <a:fld id="{54256C2C-99D6-F94F-9AE4-D99438E4DD43}" type="slidenum">
              <a:rPr lang="en-US" smtClean="0"/>
              <a:t>2</a:t>
            </a:fld>
            <a:endParaRPr lang="en-US"/>
          </a:p>
        </p:txBody>
      </p:sp>
    </p:spTree>
    <p:extLst>
      <p:ext uri="{BB962C8B-B14F-4D97-AF65-F5344CB8AC3E}">
        <p14:creationId xmlns:p14="http://schemas.microsoft.com/office/powerpoint/2010/main" val="29943206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Background</a:t>
            </a:r>
          </a:p>
          <a:p>
            <a:pPr lvl="1"/>
            <a:r>
              <a:rPr lang="en-US" dirty="0"/>
              <a:t>Clean and tidy is best</a:t>
            </a:r>
          </a:p>
          <a:p>
            <a:pPr lvl="1"/>
            <a:r>
              <a:rPr lang="en-US" dirty="0"/>
              <a:t>Avoid anything personal. Blank wall or bookshelf are great. </a:t>
            </a:r>
          </a:p>
          <a:p>
            <a:pPr lvl="1"/>
            <a:r>
              <a:rPr lang="en-US" dirty="0"/>
              <a:t>If you can’t find a good background, can use Zoom backgrounds or download other photos for virtual backgrounds</a:t>
            </a:r>
          </a:p>
          <a:p>
            <a:r>
              <a:rPr lang="en-US" dirty="0"/>
              <a:t>Angle</a:t>
            </a:r>
          </a:p>
          <a:p>
            <a:pPr lvl="1"/>
            <a:r>
              <a:rPr lang="en-US" dirty="0"/>
              <a:t>Straight on is best- look straight into camera lens  and be centered in the screen </a:t>
            </a:r>
          </a:p>
          <a:p>
            <a:pPr lvl="1"/>
            <a:r>
              <a:rPr lang="en-US" dirty="0"/>
              <a:t>Like goldilocks, don’t have the camera too high or too low </a:t>
            </a:r>
          </a:p>
          <a:p>
            <a:pPr lvl="1"/>
            <a:r>
              <a:rPr lang="en-US" dirty="0"/>
              <a:t>*if needed, put your computer on a stack of books</a:t>
            </a:r>
          </a:p>
          <a:p>
            <a:pPr lvl="1"/>
            <a:r>
              <a:rPr lang="en-US" dirty="0"/>
              <a:t>*Don’t look at the video of yourself- look at the lens</a:t>
            </a:r>
          </a:p>
          <a:p>
            <a:r>
              <a:rPr lang="en-US" dirty="0"/>
              <a:t>Lighting</a:t>
            </a:r>
          </a:p>
          <a:p>
            <a:pPr lvl="1"/>
            <a:r>
              <a:rPr lang="en-US" dirty="0"/>
              <a:t>Always face a light source </a:t>
            </a:r>
          </a:p>
          <a:p>
            <a:pPr lvl="1"/>
            <a:r>
              <a:rPr lang="en-US" dirty="0"/>
              <a:t>* natural is great, but if needed, put desk/ table lights behind computer </a:t>
            </a:r>
          </a:p>
          <a:p>
            <a:pPr lvl="1"/>
            <a:r>
              <a:rPr lang="en-US" dirty="0"/>
              <a:t>* Great to face a window. Can also put a desk light or table light behind computer. Never have light source behind you</a:t>
            </a:r>
          </a:p>
          <a:p>
            <a:r>
              <a:rPr lang="en-US" dirty="0"/>
              <a:t>Clothing</a:t>
            </a:r>
          </a:p>
          <a:p>
            <a:pPr lvl="1"/>
            <a:r>
              <a:rPr lang="en-US" dirty="0"/>
              <a:t>What would you where to present in person? Nothing distracting.</a:t>
            </a:r>
          </a:p>
          <a:p>
            <a:endParaRPr lang="en-US" dirty="0"/>
          </a:p>
        </p:txBody>
      </p:sp>
      <p:sp>
        <p:nvSpPr>
          <p:cNvPr id="4" name="Slide Number Placeholder 3"/>
          <p:cNvSpPr>
            <a:spLocks noGrp="1"/>
          </p:cNvSpPr>
          <p:nvPr>
            <p:ph type="sldNum" sz="quarter" idx="5"/>
          </p:nvPr>
        </p:nvSpPr>
        <p:spPr/>
        <p:txBody>
          <a:bodyPr/>
          <a:lstStyle/>
          <a:p>
            <a:fld id="{54256C2C-99D6-F94F-9AE4-D99438E4DD43}" type="slidenum">
              <a:rPr lang="en-US" smtClean="0"/>
              <a:t>3</a:t>
            </a:fld>
            <a:endParaRPr lang="en-US"/>
          </a:p>
        </p:txBody>
      </p:sp>
    </p:spTree>
    <p:extLst>
      <p:ext uri="{BB962C8B-B14F-4D97-AF65-F5344CB8AC3E}">
        <p14:creationId xmlns:p14="http://schemas.microsoft.com/office/powerpoint/2010/main" val="2470791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lot of the same principles apply as with in person presentation. Imagine an audience. Feel free to use hand gestures, smile, be animated</a:t>
            </a:r>
          </a:p>
          <a:p>
            <a:endParaRPr lang="en-US" dirty="0"/>
          </a:p>
          <a:p>
            <a:r>
              <a:rPr lang="en-US" dirty="0"/>
              <a:t>Online formats are a bit more difficult to be engaging in. Provide structure to your audience by giving them a summary up top of your presentation so they can follow the presentation and keep your presentation focused and succinct</a:t>
            </a:r>
          </a:p>
        </p:txBody>
      </p:sp>
      <p:sp>
        <p:nvSpPr>
          <p:cNvPr id="4" name="Slide Number Placeholder 3"/>
          <p:cNvSpPr>
            <a:spLocks noGrp="1"/>
          </p:cNvSpPr>
          <p:nvPr>
            <p:ph type="sldNum" sz="quarter" idx="5"/>
          </p:nvPr>
        </p:nvSpPr>
        <p:spPr/>
        <p:txBody>
          <a:bodyPr/>
          <a:lstStyle/>
          <a:p>
            <a:fld id="{54256C2C-99D6-F94F-9AE4-D99438E4DD43}" type="slidenum">
              <a:rPr lang="en-US" smtClean="0"/>
              <a:t>5</a:t>
            </a:fld>
            <a:endParaRPr lang="en-US"/>
          </a:p>
        </p:txBody>
      </p:sp>
    </p:spTree>
    <p:extLst>
      <p:ext uri="{BB962C8B-B14F-4D97-AF65-F5344CB8AC3E}">
        <p14:creationId xmlns:p14="http://schemas.microsoft.com/office/powerpoint/2010/main" val="16701198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dirty="0"/>
              <a:t>Prepare your slides</a:t>
            </a:r>
          </a:p>
          <a:p>
            <a:pPr marL="552600" lvl="1" indent="-228600">
              <a:buFont typeface="Arial" panose="020B0604020202020204" pitchFamily="34" charset="0"/>
              <a:buChar char="•"/>
            </a:pPr>
            <a:r>
              <a:rPr lang="en-US" dirty="0"/>
              <a:t>In PowerPoint select “Slideshow &gt; Set Up Show… &gt; Browsed by an individual (window)”</a:t>
            </a:r>
          </a:p>
          <a:p>
            <a:pPr marL="552600" lvl="1" indent="-228600">
              <a:buFont typeface="Arial" panose="020B0604020202020204" pitchFamily="34" charset="0"/>
              <a:buChar char="•"/>
            </a:pPr>
            <a:r>
              <a:rPr lang="en-US" dirty="0"/>
              <a:t>Can also save as PDF</a:t>
            </a:r>
          </a:p>
          <a:p>
            <a:pPr marL="228600" indent="-228600">
              <a:buFont typeface="+mj-lt"/>
              <a:buAutoNum type="arabicPeriod"/>
            </a:pPr>
            <a:r>
              <a:rPr lang="en-US" dirty="0"/>
              <a:t>Screen share from Zoom &amp; select window to share</a:t>
            </a:r>
          </a:p>
          <a:p>
            <a:pPr marL="552600" lvl="1" indent="-228600">
              <a:buFont typeface="Arial" panose="020B0604020202020204" pitchFamily="34" charset="0"/>
              <a:buChar char="•"/>
            </a:pPr>
            <a:r>
              <a:rPr lang="en-US" dirty="0"/>
              <a:t>Either PDF or PowerPoint- green line around window</a:t>
            </a:r>
          </a:p>
          <a:p>
            <a:pPr marL="228600" indent="-228600">
              <a:buFont typeface="+mj-lt"/>
              <a:buAutoNum type="arabicPeriod"/>
            </a:pPr>
            <a:r>
              <a:rPr lang="en-US" dirty="0"/>
              <a:t>Select “Record”</a:t>
            </a:r>
          </a:p>
          <a:p>
            <a:pPr marL="228600" indent="-228600">
              <a:buFont typeface="+mj-lt"/>
              <a:buAutoNum type="arabicPeriod"/>
            </a:pPr>
            <a:r>
              <a:rPr lang="en-US" dirty="0"/>
              <a:t>Record!</a:t>
            </a:r>
          </a:p>
          <a:p>
            <a:pPr marL="552600" lvl="1" indent="-228600">
              <a:buFont typeface="Arial" panose="020B0604020202020204" pitchFamily="34" charset="0"/>
              <a:buChar char="•"/>
            </a:pPr>
            <a:r>
              <a:rPr lang="en-US" dirty="0"/>
              <a:t>Recording will include slides and thumbnail of you</a:t>
            </a:r>
          </a:p>
          <a:p>
            <a:endParaRPr lang="en-US" dirty="0"/>
          </a:p>
          <a:p>
            <a:endParaRPr lang="en-US" dirty="0"/>
          </a:p>
          <a:p>
            <a:r>
              <a:rPr lang="en-US" dirty="0"/>
              <a:t>Reminders: </a:t>
            </a:r>
          </a:p>
          <a:p>
            <a:pPr marL="171450" indent="-171450">
              <a:buFontTx/>
              <a:buChar char="-"/>
            </a:pPr>
            <a:r>
              <a:rPr lang="en-US" dirty="0"/>
              <a:t>Slides should be a visual aid, not a script. Also utilize (as much as possible) pictures, figures, animations, graphs etc. </a:t>
            </a:r>
          </a:p>
          <a:p>
            <a:pPr marL="171450" indent="-171450">
              <a:buFontTx/>
              <a:buChar char="-"/>
            </a:pPr>
            <a:r>
              <a:rPr lang="en-US" dirty="0"/>
              <a:t>Avoid lots of text and make sure your slides are visually consistent throughout</a:t>
            </a:r>
          </a:p>
          <a:p>
            <a:pPr marL="171450" indent="-171450">
              <a:buFontTx/>
              <a:buChar char="-"/>
            </a:pPr>
            <a:r>
              <a:rPr lang="en-US" dirty="0"/>
              <a:t>Widescreen 16x9 template for PowerPoint</a:t>
            </a:r>
          </a:p>
          <a:p>
            <a:pPr marL="171450" indent="-171450">
              <a:buFontTx/>
              <a:buChar char="-"/>
            </a:pPr>
            <a:r>
              <a:rPr lang="en-US" dirty="0"/>
              <a:t>Dark background with light text (not what I have here) can stand out more for your viewers on screen </a:t>
            </a:r>
          </a:p>
        </p:txBody>
      </p:sp>
      <p:sp>
        <p:nvSpPr>
          <p:cNvPr id="4" name="Slide Number Placeholder 3"/>
          <p:cNvSpPr>
            <a:spLocks noGrp="1"/>
          </p:cNvSpPr>
          <p:nvPr>
            <p:ph type="sldNum" sz="quarter" idx="5"/>
          </p:nvPr>
        </p:nvSpPr>
        <p:spPr/>
        <p:txBody>
          <a:bodyPr/>
          <a:lstStyle/>
          <a:p>
            <a:fld id="{54256C2C-99D6-F94F-9AE4-D99438E4DD43}" type="slidenum">
              <a:rPr lang="en-US" smtClean="0"/>
              <a:t>8</a:t>
            </a:fld>
            <a:endParaRPr lang="en-US"/>
          </a:p>
        </p:txBody>
      </p:sp>
    </p:spTree>
    <p:extLst>
      <p:ext uri="{BB962C8B-B14F-4D97-AF65-F5344CB8AC3E}">
        <p14:creationId xmlns:p14="http://schemas.microsoft.com/office/powerpoint/2010/main" val="11651056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to practice, you can also have some notes up on your computer. Make sure you aren’t just reading your notes though and that you are always engaging with the camera. </a:t>
            </a:r>
          </a:p>
        </p:txBody>
      </p:sp>
      <p:sp>
        <p:nvSpPr>
          <p:cNvPr id="4" name="Slide Number Placeholder 3"/>
          <p:cNvSpPr>
            <a:spLocks noGrp="1"/>
          </p:cNvSpPr>
          <p:nvPr>
            <p:ph type="sldNum" sz="quarter" idx="5"/>
          </p:nvPr>
        </p:nvSpPr>
        <p:spPr/>
        <p:txBody>
          <a:bodyPr/>
          <a:lstStyle/>
          <a:p>
            <a:fld id="{54256C2C-99D6-F94F-9AE4-D99438E4DD43}" type="slidenum">
              <a:rPr lang="en-US" smtClean="0"/>
              <a:t>9</a:t>
            </a:fld>
            <a:endParaRPr lang="en-US"/>
          </a:p>
        </p:txBody>
      </p:sp>
    </p:spTree>
    <p:extLst>
      <p:ext uri="{BB962C8B-B14F-4D97-AF65-F5344CB8AC3E}">
        <p14:creationId xmlns:p14="http://schemas.microsoft.com/office/powerpoint/2010/main" val="974594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86CC6681-CC8F-5640-BA98-1989374C40E5}" type="datetimeFigureOut">
              <a:rPr lang="en-US" smtClean="0"/>
              <a:t>6/2/20</a:t>
            </a:fld>
            <a:endParaRPr lang="en-US"/>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400FBF97-FDDF-AB4E-B568-72BBEC4F7346}" type="slidenum">
              <a:rPr lang="en-US" smtClean="0"/>
              <a:t>‹#›</a:t>
            </a:fld>
            <a:endParaRPr lang="en-US"/>
          </a:p>
        </p:txBody>
      </p:sp>
    </p:spTree>
    <p:extLst>
      <p:ext uri="{BB962C8B-B14F-4D97-AF65-F5344CB8AC3E}">
        <p14:creationId xmlns:p14="http://schemas.microsoft.com/office/powerpoint/2010/main" val="1929896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CC6681-CC8F-5640-BA98-1989374C40E5}" type="datetimeFigureOut">
              <a:rPr lang="en-US" smtClean="0"/>
              <a:t>6/2/20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0FBF97-FDDF-AB4E-B568-72BBEC4F7346}" type="slidenum">
              <a:rPr lang="en-US" smtClean="0"/>
              <a:t>‹#›</a:t>
            </a:fld>
            <a:endParaRPr lang="en-US"/>
          </a:p>
        </p:txBody>
      </p:sp>
    </p:spTree>
    <p:extLst>
      <p:ext uri="{BB962C8B-B14F-4D97-AF65-F5344CB8AC3E}">
        <p14:creationId xmlns:p14="http://schemas.microsoft.com/office/powerpoint/2010/main" val="2561475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86CC6681-CC8F-5640-BA98-1989374C40E5}" type="datetimeFigureOut">
              <a:rPr lang="en-US" smtClean="0"/>
              <a:t>6/2/20</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400FBF97-FDDF-AB4E-B568-72BBEC4F7346}" type="slidenum">
              <a:rPr lang="en-US" smtClean="0"/>
              <a:t>‹#›</a:t>
            </a:fld>
            <a:endParaRPr lang="en-US"/>
          </a:p>
        </p:txBody>
      </p:sp>
    </p:spTree>
    <p:extLst>
      <p:ext uri="{BB962C8B-B14F-4D97-AF65-F5344CB8AC3E}">
        <p14:creationId xmlns:p14="http://schemas.microsoft.com/office/powerpoint/2010/main" val="2744016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CC6681-CC8F-5640-BA98-1989374C40E5}" type="datetimeFigureOut">
              <a:rPr lang="en-US" smtClean="0"/>
              <a:t>6/2/20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558300" y="5956137"/>
            <a:ext cx="1052508" cy="365125"/>
          </a:xfrm>
        </p:spPr>
        <p:txBody>
          <a:bodyPr/>
          <a:lstStyle/>
          <a:p>
            <a:fld id="{400FBF97-FDDF-AB4E-B568-72BBEC4F7346}" type="slidenum">
              <a:rPr lang="en-US" smtClean="0"/>
              <a:t>‹#›</a:t>
            </a:fld>
            <a:endParaRPr lang="en-US"/>
          </a:p>
        </p:txBody>
      </p:sp>
    </p:spTree>
    <p:extLst>
      <p:ext uri="{BB962C8B-B14F-4D97-AF65-F5344CB8AC3E}">
        <p14:creationId xmlns:p14="http://schemas.microsoft.com/office/powerpoint/2010/main" val="636423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86CC6681-CC8F-5640-BA98-1989374C40E5}" type="datetimeFigureOut">
              <a:rPr lang="en-US" smtClean="0"/>
              <a:t>6/2/20</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400FBF97-FDDF-AB4E-B568-72BBEC4F7346}" type="slidenum">
              <a:rPr lang="en-US" smtClean="0"/>
              <a:t>‹#›</a:t>
            </a:fld>
            <a:endParaRPr lang="en-US"/>
          </a:p>
        </p:txBody>
      </p:sp>
    </p:spTree>
    <p:extLst>
      <p:ext uri="{BB962C8B-B14F-4D97-AF65-F5344CB8AC3E}">
        <p14:creationId xmlns:p14="http://schemas.microsoft.com/office/powerpoint/2010/main" val="1182798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6CC6681-CC8F-5640-BA98-1989374C40E5}" type="datetimeFigureOut">
              <a:rPr lang="en-US" smtClean="0"/>
              <a:t>6/2/20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0FBF97-FDDF-AB4E-B568-72BBEC4F7346}" type="slidenum">
              <a:rPr lang="en-US" smtClean="0"/>
              <a:t>‹#›</a:t>
            </a:fld>
            <a:endParaRPr lang="en-US"/>
          </a:p>
        </p:txBody>
      </p:sp>
    </p:spTree>
    <p:extLst>
      <p:ext uri="{BB962C8B-B14F-4D97-AF65-F5344CB8AC3E}">
        <p14:creationId xmlns:p14="http://schemas.microsoft.com/office/powerpoint/2010/main" val="3376172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6CC6681-CC8F-5640-BA98-1989374C40E5}" type="datetimeFigureOut">
              <a:rPr lang="en-US" smtClean="0"/>
              <a:t>6/2/20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0FBF97-FDDF-AB4E-B568-72BBEC4F7346}" type="slidenum">
              <a:rPr lang="en-US" smtClean="0"/>
              <a:t>‹#›</a:t>
            </a:fld>
            <a:endParaRPr lang="en-US"/>
          </a:p>
        </p:txBody>
      </p:sp>
    </p:spTree>
    <p:extLst>
      <p:ext uri="{BB962C8B-B14F-4D97-AF65-F5344CB8AC3E}">
        <p14:creationId xmlns:p14="http://schemas.microsoft.com/office/powerpoint/2010/main" val="39739153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6CC6681-CC8F-5640-BA98-1989374C40E5}" type="datetimeFigureOut">
              <a:rPr lang="en-US" smtClean="0"/>
              <a:t>6/2/20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0FBF97-FDDF-AB4E-B568-72BBEC4F7346}" type="slidenum">
              <a:rPr lang="en-US" smtClean="0"/>
              <a:t>‹#›</a:t>
            </a:fld>
            <a:endParaRPr lang="en-US"/>
          </a:p>
        </p:txBody>
      </p:sp>
    </p:spTree>
    <p:extLst>
      <p:ext uri="{BB962C8B-B14F-4D97-AF65-F5344CB8AC3E}">
        <p14:creationId xmlns:p14="http://schemas.microsoft.com/office/powerpoint/2010/main" val="1572632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CC6681-CC8F-5640-BA98-1989374C40E5}" type="datetimeFigureOut">
              <a:rPr lang="en-US" smtClean="0"/>
              <a:t>6/2/20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0FBF97-FDDF-AB4E-B568-72BBEC4F7346}" type="slidenum">
              <a:rPr lang="en-US" smtClean="0"/>
              <a:t>‹#›</a:t>
            </a:fld>
            <a:endParaRPr lang="en-US"/>
          </a:p>
        </p:txBody>
      </p:sp>
    </p:spTree>
    <p:extLst>
      <p:ext uri="{BB962C8B-B14F-4D97-AF65-F5344CB8AC3E}">
        <p14:creationId xmlns:p14="http://schemas.microsoft.com/office/powerpoint/2010/main" val="1726318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86CC6681-CC8F-5640-BA98-1989374C40E5}" type="datetimeFigureOut">
              <a:rPr lang="en-US" smtClean="0"/>
              <a:t>6/2/20</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400FBF97-FDDF-AB4E-B568-72BBEC4F7346}" type="slidenum">
              <a:rPr lang="en-US" smtClean="0"/>
              <a:t>‹#›</a:t>
            </a:fld>
            <a:endParaRPr lang="en-US"/>
          </a:p>
        </p:txBody>
      </p:sp>
    </p:spTree>
    <p:extLst>
      <p:ext uri="{BB962C8B-B14F-4D97-AF65-F5344CB8AC3E}">
        <p14:creationId xmlns:p14="http://schemas.microsoft.com/office/powerpoint/2010/main" val="827526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6CC6681-CC8F-5640-BA98-1989374C40E5}" type="datetimeFigureOut">
              <a:rPr lang="en-US" smtClean="0"/>
              <a:t>6/2/20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0FBF97-FDDF-AB4E-B568-72BBEC4F7346}" type="slidenum">
              <a:rPr lang="en-US" smtClean="0"/>
              <a:t>‹#›</a:t>
            </a:fld>
            <a:endParaRPr lang="en-US"/>
          </a:p>
        </p:txBody>
      </p:sp>
    </p:spTree>
    <p:extLst>
      <p:ext uri="{BB962C8B-B14F-4D97-AF65-F5344CB8AC3E}">
        <p14:creationId xmlns:p14="http://schemas.microsoft.com/office/powerpoint/2010/main" val="868525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86CC6681-CC8F-5640-BA98-1989374C40E5}" type="datetimeFigureOut">
              <a:rPr lang="en-US" smtClean="0"/>
              <a:t>6/2/20</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400FBF97-FDDF-AB4E-B568-72BBEC4F7346}" type="slidenum">
              <a:rPr lang="en-US" smtClean="0"/>
              <a:t>‹#›</a:t>
            </a:fld>
            <a:endParaRPr lang="en-US"/>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566009170"/>
      </p:ext>
    </p:extLst>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9" r:id="rId4"/>
    <p:sldLayoutId id="2147483940" r:id="rId5"/>
    <p:sldLayoutId id="2147483941" r:id="rId6"/>
    <p:sldLayoutId id="2147483942" r:id="rId7"/>
    <p:sldLayoutId id="2147483943" r:id="rId8"/>
    <p:sldLayoutId id="2147483944" r:id="rId9"/>
    <p:sldLayoutId id="2147483945" r:id="rId10"/>
    <p:sldLayoutId id="2147483946"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28C565D-A991-4381-AC37-76A58A4A12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898EE28-3B33-2E46-826A-5B81654C8582}"/>
              </a:ext>
            </a:extLst>
          </p:cNvPr>
          <p:cNvSpPr>
            <a:spLocks noGrp="1"/>
          </p:cNvSpPr>
          <p:nvPr>
            <p:ph type="ctrTitle"/>
          </p:nvPr>
        </p:nvSpPr>
        <p:spPr>
          <a:xfrm>
            <a:off x="4449960" y="1507414"/>
            <a:ext cx="7295507" cy="3703320"/>
          </a:xfrm>
        </p:spPr>
        <p:txBody>
          <a:bodyPr anchor="ctr">
            <a:normAutofit/>
          </a:bodyPr>
          <a:lstStyle/>
          <a:p>
            <a:r>
              <a:rPr lang="en-US" sz="4800" dirty="0"/>
              <a:t>How to record a virtual presentation</a:t>
            </a:r>
          </a:p>
        </p:txBody>
      </p:sp>
      <p:sp>
        <p:nvSpPr>
          <p:cNvPr id="3" name="Subtitle 2">
            <a:extLst>
              <a:ext uri="{FF2B5EF4-FFF2-40B4-BE49-F238E27FC236}">
                <a16:creationId xmlns:a16="http://schemas.microsoft.com/office/drawing/2014/main" id="{CE550838-42AF-1C44-BADB-FE849697C872}"/>
              </a:ext>
            </a:extLst>
          </p:cNvPr>
          <p:cNvSpPr>
            <a:spLocks noGrp="1"/>
          </p:cNvSpPr>
          <p:nvPr>
            <p:ph type="subTitle" idx="1"/>
          </p:nvPr>
        </p:nvSpPr>
        <p:spPr>
          <a:xfrm>
            <a:off x="444342" y="1507414"/>
            <a:ext cx="3330781" cy="3703320"/>
          </a:xfrm>
          <a:ln w="57150">
            <a:noFill/>
          </a:ln>
        </p:spPr>
        <p:txBody>
          <a:bodyPr anchor="ctr">
            <a:normAutofit/>
          </a:bodyPr>
          <a:lstStyle/>
          <a:p>
            <a:pPr algn="r"/>
            <a:r>
              <a:rPr lang="en-US" sz="2000" dirty="0"/>
              <a:t>Center for Strategic &amp; International Studies</a:t>
            </a:r>
          </a:p>
          <a:p>
            <a:pPr algn="r"/>
            <a:r>
              <a:rPr lang="en-US" sz="2000" dirty="0"/>
              <a:t>Project on Nuclear Issues</a:t>
            </a:r>
          </a:p>
        </p:txBody>
      </p:sp>
      <p:sp>
        <p:nvSpPr>
          <p:cNvPr id="10" name="Rectangle 9">
            <a:extLst>
              <a:ext uri="{FF2B5EF4-FFF2-40B4-BE49-F238E27FC236}">
                <a16:creationId xmlns:a16="http://schemas.microsoft.com/office/drawing/2014/main" id="{B7180431-F4DE-415D-BCBB-9316423C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3642"/>
            <a:ext cx="11298933" cy="51270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EEABD997-5EF9-4E9B-AFBB-F6DFAAF3AD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V="1">
            <a:off x="2209064" y="3329711"/>
            <a:ext cx="3703320" cy="58726"/>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E9AB5EE6-A047-4B18-B998-D46DF3CC36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878019"/>
            <a:ext cx="11298933" cy="51270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4" name="TextBox 3">
            <a:extLst>
              <a:ext uri="{FF2B5EF4-FFF2-40B4-BE49-F238E27FC236}">
                <a16:creationId xmlns:a16="http://schemas.microsoft.com/office/drawing/2014/main" id="{CAF9AD56-1972-E949-810B-62DC6146E805}"/>
              </a:ext>
            </a:extLst>
          </p:cNvPr>
          <p:cNvSpPr txBox="1"/>
          <p:nvPr/>
        </p:nvSpPr>
        <p:spPr>
          <a:xfrm>
            <a:off x="4444117" y="4312672"/>
            <a:ext cx="3175356" cy="400110"/>
          </a:xfrm>
          <a:prstGeom prst="rect">
            <a:avLst/>
          </a:prstGeom>
          <a:noFill/>
        </p:spPr>
        <p:txBody>
          <a:bodyPr wrap="none" rtlCol="0">
            <a:spAutoFit/>
          </a:bodyPr>
          <a:lstStyle/>
          <a:p>
            <a:r>
              <a:rPr lang="en-US" sz="2000" dirty="0">
                <a:solidFill>
                  <a:schemeClr val="bg1">
                    <a:lumMod val="50000"/>
                  </a:schemeClr>
                </a:solidFill>
              </a:rPr>
              <a:t>Dr. Molly </a:t>
            </a:r>
            <a:r>
              <a:rPr lang="en-US" sz="2000" dirty="0" err="1">
                <a:solidFill>
                  <a:schemeClr val="bg1">
                    <a:lumMod val="50000"/>
                  </a:schemeClr>
                </a:solidFill>
              </a:rPr>
              <a:t>Berkemeier</a:t>
            </a:r>
            <a:r>
              <a:rPr lang="en-US" sz="2000" dirty="0">
                <a:solidFill>
                  <a:schemeClr val="bg1">
                    <a:lumMod val="50000"/>
                  </a:schemeClr>
                </a:solidFill>
              </a:rPr>
              <a:t> (UGA)</a:t>
            </a:r>
          </a:p>
        </p:txBody>
      </p:sp>
    </p:spTree>
    <p:extLst>
      <p:ext uri="{BB962C8B-B14F-4D97-AF65-F5344CB8AC3E}">
        <p14:creationId xmlns:p14="http://schemas.microsoft.com/office/powerpoint/2010/main" val="2049495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3B42D37-4391-6648-AE4F-A1282189BB51}"/>
              </a:ext>
            </a:extLst>
          </p:cNvPr>
          <p:cNvSpPr>
            <a:spLocks noGrp="1"/>
          </p:cNvSpPr>
          <p:nvPr>
            <p:ph type="title"/>
          </p:nvPr>
        </p:nvSpPr>
        <p:spPr>
          <a:xfrm>
            <a:off x="959157" y="1113764"/>
            <a:ext cx="3269749" cy="4624327"/>
          </a:xfrm>
        </p:spPr>
        <p:txBody>
          <a:bodyPr anchor="ctr">
            <a:normAutofit/>
          </a:bodyPr>
          <a:lstStyle/>
          <a:p>
            <a:r>
              <a:rPr lang="en-US" sz="3200">
                <a:solidFill>
                  <a:srgbClr val="FFFFFF"/>
                </a:solidFill>
              </a:rPr>
              <a:t>Technology &amp; Software</a:t>
            </a:r>
          </a:p>
        </p:txBody>
      </p:sp>
      <p:sp>
        <p:nvSpPr>
          <p:cNvPr id="3" name="Content Placeholder 2">
            <a:extLst>
              <a:ext uri="{FF2B5EF4-FFF2-40B4-BE49-F238E27FC236}">
                <a16:creationId xmlns:a16="http://schemas.microsoft.com/office/drawing/2014/main" id="{F98AC451-D2C1-8245-BCA2-5ACEA9A5740E}"/>
              </a:ext>
            </a:extLst>
          </p:cNvPr>
          <p:cNvSpPr>
            <a:spLocks noGrp="1"/>
          </p:cNvSpPr>
          <p:nvPr>
            <p:ph idx="1"/>
          </p:nvPr>
        </p:nvSpPr>
        <p:spPr>
          <a:xfrm>
            <a:off x="5155905" y="1113764"/>
            <a:ext cx="6108179" cy="4624327"/>
          </a:xfrm>
        </p:spPr>
        <p:txBody>
          <a:bodyPr anchor="ctr">
            <a:normAutofit/>
          </a:bodyPr>
          <a:lstStyle/>
          <a:p>
            <a:r>
              <a:rPr lang="en-US" sz="2400" dirty="0"/>
              <a:t>Desktop, laptop, or tablet</a:t>
            </a:r>
          </a:p>
          <a:p>
            <a:pPr lvl="1"/>
            <a:r>
              <a:rPr lang="en-US" sz="2000" dirty="0"/>
              <a:t>Camera</a:t>
            </a:r>
          </a:p>
          <a:p>
            <a:pPr lvl="1"/>
            <a:r>
              <a:rPr lang="en-US" sz="2000" dirty="0"/>
              <a:t>Microphone</a:t>
            </a:r>
          </a:p>
          <a:p>
            <a:r>
              <a:rPr lang="en-US" sz="2400" dirty="0"/>
              <a:t>Use Zoom (or other software)</a:t>
            </a:r>
          </a:p>
          <a:p>
            <a:pPr lvl="1"/>
            <a:r>
              <a:rPr lang="en-US" sz="2000" dirty="0"/>
              <a:t>Free to sign up</a:t>
            </a:r>
          </a:p>
          <a:p>
            <a:pPr lvl="1"/>
            <a:r>
              <a:rPr lang="en-US" sz="2000" dirty="0"/>
              <a:t>Installs quickly </a:t>
            </a:r>
          </a:p>
          <a:p>
            <a:pPr marL="324000" lvl="1" indent="0">
              <a:buNone/>
            </a:pPr>
            <a:endParaRPr lang="en-US" dirty="0"/>
          </a:p>
        </p:txBody>
      </p:sp>
    </p:spTree>
    <p:extLst>
      <p:ext uri="{BB962C8B-B14F-4D97-AF65-F5344CB8AC3E}">
        <p14:creationId xmlns:p14="http://schemas.microsoft.com/office/powerpoint/2010/main" val="4267527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CBDB6-E1F2-F04B-8660-148CFFD49E4D}"/>
              </a:ext>
            </a:extLst>
          </p:cNvPr>
          <p:cNvSpPr>
            <a:spLocks noGrp="1"/>
          </p:cNvSpPr>
          <p:nvPr>
            <p:ph type="title"/>
          </p:nvPr>
        </p:nvSpPr>
        <p:spPr/>
        <p:txBody>
          <a:bodyPr/>
          <a:lstStyle/>
          <a:p>
            <a:r>
              <a:rPr lang="en-US" dirty="0"/>
              <a:t>Visuals</a:t>
            </a:r>
          </a:p>
        </p:txBody>
      </p:sp>
      <p:sp>
        <p:nvSpPr>
          <p:cNvPr id="3" name="Content Placeholder 2">
            <a:extLst>
              <a:ext uri="{FF2B5EF4-FFF2-40B4-BE49-F238E27FC236}">
                <a16:creationId xmlns:a16="http://schemas.microsoft.com/office/drawing/2014/main" id="{46522F8D-598C-A14A-9E2E-157F343FAC00}"/>
              </a:ext>
            </a:extLst>
          </p:cNvPr>
          <p:cNvSpPr>
            <a:spLocks noGrp="1"/>
          </p:cNvSpPr>
          <p:nvPr>
            <p:ph idx="1"/>
          </p:nvPr>
        </p:nvSpPr>
        <p:spPr/>
        <p:txBody>
          <a:bodyPr>
            <a:normAutofit lnSpcReduction="10000"/>
          </a:bodyPr>
          <a:lstStyle/>
          <a:p>
            <a:r>
              <a:rPr lang="en-US" sz="2400" dirty="0"/>
              <a:t>Background</a:t>
            </a:r>
          </a:p>
          <a:p>
            <a:pPr lvl="1"/>
            <a:r>
              <a:rPr lang="en-US" sz="2000" dirty="0"/>
              <a:t>Clean and tidy is best</a:t>
            </a:r>
          </a:p>
          <a:p>
            <a:r>
              <a:rPr lang="en-US" sz="2400" dirty="0"/>
              <a:t>Angle</a:t>
            </a:r>
          </a:p>
          <a:p>
            <a:pPr lvl="1"/>
            <a:r>
              <a:rPr lang="en-US" sz="2000" dirty="0"/>
              <a:t>Look straight into camera lens and be centered in the screen</a:t>
            </a:r>
          </a:p>
          <a:p>
            <a:r>
              <a:rPr lang="en-US" sz="2400" dirty="0"/>
              <a:t>Lighting</a:t>
            </a:r>
          </a:p>
          <a:p>
            <a:pPr lvl="1"/>
            <a:r>
              <a:rPr lang="en-US" sz="2000" dirty="0"/>
              <a:t>Always face a light source (natural best)</a:t>
            </a:r>
          </a:p>
          <a:p>
            <a:r>
              <a:rPr lang="en-US" sz="2400" dirty="0"/>
              <a:t>Clothing</a:t>
            </a:r>
          </a:p>
          <a:p>
            <a:pPr lvl="1"/>
            <a:r>
              <a:rPr lang="en-US" sz="2000" dirty="0"/>
              <a:t>Professional</a:t>
            </a:r>
          </a:p>
        </p:txBody>
      </p:sp>
    </p:spTree>
    <p:extLst>
      <p:ext uri="{BB962C8B-B14F-4D97-AF65-F5344CB8AC3E}">
        <p14:creationId xmlns:p14="http://schemas.microsoft.com/office/powerpoint/2010/main" val="1132750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85509-3144-FD4C-89D6-1F3FF994EC3C}"/>
              </a:ext>
            </a:extLst>
          </p:cNvPr>
          <p:cNvSpPr>
            <a:spLocks noGrp="1"/>
          </p:cNvSpPr>
          <p:nvPr>
            <p:ph type="title"/>
          </p:nvPr>
        </p:nvSpPr>
        <p:spPr/>
        <p:txBody>
          <a:bodyPr/>
          <a:lstStyle/>
          <a:p>
            <a:r>
              <a:rPr lang="en-US" dirty="0"/>
              <a:t>Audio</a:t>
            </a:r>
          </a:p>
        </p:txBody>
      </p:sp>
      <p:sp>
        <p:nvSpPr>
          <p:cNvPr id="3" name="Content Placeholder 2">
            <a:extLst>
              <a:ext uri="{FF2B5EF4-FFF2-40B4-BE49-F238E27FC236}">
                <a16:creationId xmlns:a16="http://schemas.microsoft.com/office/drawing/2014/main" id="{B040E325-F5BA-5340-B2A6-8D34309133F9}"/>
              </a:ext>
            </a:extLst>
          </p:cNvPr>
          <p:cNvSpPr>
            <a:spLocks noGrp="1"/>
          </p:cNvSpPr>
          <p:nvPr>
            <p:ph idx="1"/>
          </p:nvPr>
        </p:nvSpPr>
        <p:spPr/>
        <p:txBody>
          <a:bodyPr>
            <a:normAutofit/>
          </a:bodyPr>
          <a:lstStyle/>
          <a:p>
            <a:r>
              <a:rPr lang="en-US" sz="2400" dirty="0"/>
              <a:t>Try to make your room as quiet as possible, avoid ambient sound</a:t>
            </a:r>
          </a:p>
          <a:p>
            <a:r>
              <a:rPr lang="en-US" sz="2400" dirty="0"/>
              <a:t>Check your volume by testing your microphone in Zoom and listening to recording</a:t>
            </a:r>
          </a:p>
          <a:p>
            <a:r>
              <a:rPr lang="en-US" sz="2400" dirty="0"/>
              <a:t>Headphones with microphones can do a good job of increasing audio quality </a:t>
            </a:r>
          </a:p>
        </p:txBody>
      </p:sp>
    </p:spTree>
    <p:extLst>
      <p:ext uri="{BB962C8B-B14F-4D97-AF65-F5344CB8AC3E}">
        <p14:creationId xmlns:p14="http://schemas.microsoft.com/office/powerpoint/2010/main" val="4018476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A350F-5FD8-1A44-849B-3022BB3ABD30}"/>
              </a:ext>
            </a:extLst>
          </p:cNvPr>
          <p:cNvSpPr>
            <a:spLocks noGrp="1"/>
          </p:cNvSpPr>
          <p:nvPr>
            <p:ph type="title"/>
          </p:nvPr>
        </p:nvSpPr>
        <p:spPr/>
        <p:txBody>
          <a:bodyPr/>
          <a:lstStyle/>
          <a:p>
            <a:r>
              <a:rPr lang="en-US" dirty="0"/>
              <a:t>Delivery</a:t>
            </a:r>
          </a:p>
        </p:txBody>
      </p:sp>
      <p:sp>
        <p:nvSpPr>
          <p:cNvPr id="3" name="Content Placeholder 2">
            <a:extLst>
              <a:ext uri="{FF2B5EF4-FFF2-40B4-BE49-F238E27FC236}">
                <a16:creationId xmlns:a16="http://schemas.microsoft.com/office/drawing/2014/main" id="{7267E3BE-25FB-AC47-9CB1-C9F4C7068032}"/>
              </a:ext>
            </a:extLst>
          </p:cNvPr>
          <p:cNvSpPr>
            <a:spLocks noGrp="1"/>
          </p:cNvSpPr>
          <p:nvPr>
            <p:ph idx="1"/>
          </p:nvPr>
        </p:nvSpPr>
        <p:spPr/>
        <p:txBody>
          <a:bodyPr>
            <a:normAutofit/>
          </a:bodyPr>
          <a:lstStyle/>
          <a:p>
            <a:r>
              <a:rPr lang="en-US" sz="2400" dirty="0"/>
              <a:t>Speak clearly</a:t>
            </a:r>
          </a:p>
          <a:p>
            <a:r>
              <a:rPr lang="en-US" sz="2400" dirty="0"/>
              <a:t>Use hand gestures</a:t>
            </a:r>
          </a:p>
          <a:p>
            <a:r>
              <a:rPr lang="en-US" sz="2400" dirty="0"/>
              <a:t>Be engaging</a:t>
            </a:r>
          </a:p>
        </p:txBody>
      </p:sp>
    </p:spTree>
    <p:extLst>
      <p:ext uri="{BB962C8B-B14F-4D97-AF65-F5344CB8AC3E}">
        <p14:creationId xmlns:p14="http://schemas.microsoft.com/office/powerpoint/2010/main" val="14292094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206E80FF-5363-4EBB-97FF-C84D9EA357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48641"/>
            <a:ext cx="12191999" cy="6309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7619E46E-5263-4C6C-A732-9633475D90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2377" y="638174"/>
            <a:ext cx="3705323" cy="576262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0D13E132-5036-BA40-87D5-6C069010AD78}"/>
              </a:ext>
            </a:extLst>
          </p:cNvPr>
          <p:cNvSpPr>
            <a:spLocks noGrp="1"/>
          </p:cNvSpPr>
          <p:nvPr>
            <p:ph type="title"/>
          </p:nvPr>
        </p:nvSpPr>
        <p:spPr>
          <a:xfrm>
            <a:off x="803189" y="1209184"/>
            <a:ext cx="3089189" cy="4734416"/>
          </a:xfrm>
        </p:spPr>
        <p:txBody>
          <a:bodyPr anchor="ctr">
            <a:normAutofit/>
          </a:bodyPr>
          <a:lstStyle/>
          <a:p>
            <a:r>
              <a:rPr lang="en-US">
                <a:solidFill>
                  <a:srgbClr val="FFFFFF"/>
                </a:solidFill>
              </a:rPr>
              <a:t>Starting the recording</a:t>
            </a:r>
          </a:p>
        </p:txBody>
      </p:sp>
      <p:sp>
        <p:nvSpPr>
          <p:cNvPr id="20" name="Rectangle 19">
            <a:extLst>
              <a:ext uri="{FF2B5EF4-FFF2-40B4-BE49-F238E27FC236}">
                <a16:creationId xmlns:a16="http://schemas.microsoft.com/office/drawing/2014/main" id="{3F3E0626-6A9F-400F-9C6C-BDED169129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1">
            <a:extLst>
              <a:ext uri="{FF2B5EF4-FFF2-40B4-BE49-F238E27FC236}">
                <a16:creationId xmlns:a16="http://schemas.microsoft.com/office/drawing/2014/main" id="{6947DC32-8EA1-434F-BB8A-E6CDA90BC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3">
            <a:extLst>
              <a:ext uri="{FF2B5EF4-FFF2-40B4-BE49-F238E27FC236}">
                <a16:creationId xmlns:a16="http://schemas.microsoft.com/office/drawing/2014/main" id="{3012DDC2-F706-47ED-B95F-79213E2D0A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a:extLst>
              <a:ext uri="{FF2B5EF4-FFF2-40B4-BE49-F238E27FC236}">
                <a16:creationId xmlns:a16="http://schemas.microsoft.com/office/drawing/2014/main" id="{CFAE0A1E-0F18-4974-802F-0E6AE1F558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31923" y="654222"/>
            <a:ext cx="3702878" cy="2437844"/>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screen shot of a computer&#10;&#10;Description automatically generated">
            <a:extLst>
              <a:ext uri="{FF2B5EF4-FFF2-40B4-BE49-F238E27FC236}">
                <a16:creationId xmlns:a16="http://schemas.microsoft.com/office/drawing/2014/main" id="{BE89413E-1949-6C4C-836E-A7469DB548BD}"/>
              </a:ext>
            </a:extLst>
          </p:cNvPr>
          <p:cNvPicPr>
            <a:picLocks noChangeAspect="1"/>
          </p:cNvPicPr>
          <p:nvPr/>
        </p:nvPicPr>
        <p:blipFill>
          <a:blip r:embed="rId2"/>
          <a:stretch>
            <a:fillRect/>
          </a:stretch>
        </p:blipFill>
        <p:spPr>
          <a:xfrm>
            <a:off x="4581776" y="780711"/>
            <a:ext cx="2999967" cy="2167476"/>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F752D266-BDD4-6140-9432-2EC7E095F763}"/>
              </a:ext>
            </a:extLst>
          </p:cNvPr>
          <p:cNvPicPr>
            <a:picLocks noChangeAspect="1"/>
          </p:cNvPicPr>
          <p:nvPr/>
        </p:nvPicPr>
        <p:blipFill>
          <a:blip r:embed="rId3"/>
          <a:stretch>
            <a:fillRect/>
          </a:stretch>
        </p:blipFill>
        <p:spPr>
          <a:xfrm>
            <a:off x="8188827" y="848761"/>
            <a:ext cx="3400442" cy="2048766"/>
          </a:xfrm>
          <a:prstGeom prst="rect">
            <a:avLst/>
          </a:prstGeom>
        </p:spPr>
      </p:pic>
      <p:sp>
        <p:nvSpPr>
          <p:cNvPr id="28" name="Rectangle 27">
            <a:extLst>
              <a:ext uri="{FF2B5EF4-FFF2-40B4-BE49-F238E27FC236}">
                <a16:creationId xmlns:a16="http://schemas.microsoft.com/office/drawing/2014/main" id="{3372E1CD-CBE8-4674-A9FE-54B4AC851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36239" y="654222"/>
            <a:ext cx="3702878" cy="2437844"/>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12">
            <a:extLst>
              <a:ext uri="{FF2B5EF4-FFF2-40B4-BE49-F238E27FC236}">
                <a16:creationId xmlns:a16="http://schemas.microsoft.com/office/drawing/2014/main" id="{685DF9E3-7710-4F2B-9049-6804A5AB55E3}"/>
              </a:ext>
            </a:extLst>
          </p:cNvPr>
          <p:cNvSpPr>
            <a:spLocks noGrp="1"/>
          </p:cNvSpPr>
          <p:nvPr>
            <p:ph idx="1"/>
          </p:nvPr>
        </p:nvSpPr>
        <p:spPr>
          <a:xfrm>
            <a:off x="4561870" y="3425295"/>
            <a:ext cx="6864154" cy="2800477"/>
          </a:xfrm>
        </p:spPr>
        <p:txBody>
          <a:bodyPr>
            <a:normAutofit/>
          </a:bodyPr>
          <a:lstStyle/>
          <a:p>
            <a:pPr marL="342900" indent="-342900">
              <a:buFont typeface="+mj-lt"/>
              <a:buAutoNum type="arabicPeriod"/>
            </a:pPr>
            <a:r>
              <a:rPr lang="en-US" sz="2400" dirty="0"/>
              <a:t>Start a new Zoom meeting</a:t>
            </a:r>
          </a:p>
          <a:p>
            <a:pPr marL="342900" indent="-342900">
              <a:buFont typeface="+mj-lt"/>
              <a:buAutoNum type="arabicPeriod"/>
            </a:pPr>
            <a:r>
              <a:rPr lang="en-US" sz="2400" dirty="0"/>
              <a:t>Test your speaker and microphone</a:t>
            </a:r>
          </a:p>
        </p:txBody>
      </p:sp>
      <p:sp>
        <p:nvSpPr>
          <p:cNvPr id="8" name="Donut 7">
            <a:extLst>
              <a:ext uri="{FF2B5EF4-FFF2-40B4-BE49-F238E27FC236}">
                <a16:creationId xmlns:a16="http://schemas.microsoft.com/office/drawing/2014/main" id="{575EF663-4E55-694D-B2F0-FEF3C1701E3B}"/>
              </a:ext>
            </a:extLst>
          </p:cNvPr>
          <p:cNvSpPr/>
          <p:nvPr/>
        </p:nvSpPr>
        <p:spPr>
          <a:xfrm>
            <a:off x="4963885" y="1413164"/>
            <a:ext cx="546265" cy="558141"/>
          </a:xfrm>
          <a:prstGeom prst="donut">
            <a:avLst>
              <a:gd name="adj" fmla="val 661"/>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 name="Donut 8">
            <a:extLst>
              <a:ext uri="{FF2B5EF4-FFF2-40B4-BE49-F238E27FC236}">
                <a16:creationId xmlns:a16="http://schemas.microsoft.com/office/drawing/2014/main" id="{B71A742D-CF03-6B4F-A31A-EDD856318690}"/>
              </a:ext>
            </a:extLst>
          </p:cNvPr>
          <p:cNvSpPr/>
          <p:nvPr/>
        </p:nvSpPr>
        <p:spPr>
          <a:xfrm>
            <a:off x="8989619" y="1911930"/>
            <a:ext cx="1742781" cy="287350"/>
          </a:xfrm>
          <a:prstGeom prst="donut">
            <a:avLst>
              <a:gd name="adj" fmla="val 2220"/>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711123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1A95D-A937-9445-A36E-C67DFDE8C3EA}"/>
              </a:ext>
            </a:extLst>
          </p:cNvPr>
          <p:cNvSpPr>
            <a:spLocks noGrp="1"/>
          </p:cNvSpPr>
          <p:nvPr>
            <p:ph type="title"/>
          </p:nvPr>
        </p:nvSpPr>
        <p:spPr/>
        <p:txBody>
          <a:bodyPr/>
          <a:lstStyle/>
          <a:p>
            <a:r>
              <a:rPr lang="en-US" dirty="0"/>
              <a:t>Recording</a:t>
            </a:r>
          </a:p>
        </p:txBody>
      </p:sp>
      <p:sp>
        <p:nvSpPr>
          <p:cNvPr id="3" name="Content Placeholder 2">
            <a:extLst>
              <a:ext uri="{FF2B5EF4-FFF2-40B4-BE49-F238E27FC236}">
                <a16:creationId xmlns:a16="http://schemas.microsoft.com/office/drawing/2014/main" id="{0186CD17-51A8-B84C-A3C7-4E4E24049587}"/>
              </a:ext>
            </a:extLst>
          </p:cNvPr>
          <p:cNvSpPr>
            <a:spLocks noGrp="1"/>
          </p:cNvSpPr>
          <p:nvPr>
            <p:ph idx="1"/>
          </p:nvPr>
        </p:nvSpPr>
        <p:spPr/>
        <p:txBody>
          <a:bodyPr>
            <a:normAutofit/>
          </a:bodyPr>
          <a:lstStyle/>
          <a:p>
            <a:pPr marL="342900" indent="-342900">
              <a:buFont typeface="+mj-lt"/>
              <a:buAutoNum type="arabicPeriod"/>
            </a:pPr>
            <a:r>
              <a:rPr lang="en-US" sz="2400" dirty="0"/>
              <a:t>Click “record” and record your presentation!</a:t>
            </a:r>
          </a:p>
          <a:p>
            <a:pPr marL="342900" indent="-342900">
              <a:buFont typeface="+mj-lt"/>
              <a:buAutoNum type="arabicPeriod"/>
            </a:pPr>
            <a:r>
              <a:rPr lang="en-US" sz="2400" dirty="0"/>
              <a:t>End meeting - after meeting ends, Zoom will convert recording</a:t>
            </a:r>
          </a:p>
          <a:p>
            <a:pPr marL="342900" indent="-342900">
              <a:buFont typeface="+mj-lt"/>
              <a:buAutoNum type="arabicPeriod"/>
            </a:pPr>
            <a:r>
              <a:rPr lang="en-US" sz="2400" dirty="0"/>
              <a:t>Once the conversion is complete, a folder containing the recorded files will open</a:t>
            </a:r>
          </a:p>
          <a:p>
            <a:pPr marL="666900" lvl="1" indent="-342900">
              <a:buFont typeface="+mj-lt"/>
              <a:buAutoNum type="arabicPeriod"/>
            </a:pPr>
            <a:r>
              <a:rPr lang="en-US" sz="2000" dirty="0"/>
              <a:t>On my computer the files automatically save to a Zoom folder in my Documents </a:t>
            </a:r>
          </a:p>
        </p:txBody>
      </p:sp>
      <p:pic>
        <p:nvPicPr>
          <p:cNvPr id="4" name="Content Placeholder 4">
            <a:extLst>
              <a:ext uri="{FF2B5EF4-FFF2-40B4-BE49-F238E27FC236}">
                <a16:creationId xmlns:a16="http://schemas.microsoft.com/office/drawing/2014/main" id="{4DF3C90E-6459-444A-A6BD-6910C2E73ADD}"/>
              </a:ext>
            </a:extLst>
          </p:cNvPr>
          <p:cNvPicPr>
            <a:picLocks noChangeAspect="1"/>
          </p:cNvPicPr>
          <p:nvPr/>
        </p:nvPicPr>
        <p:blipFill>
          <a:blip r:embed="rId2"/>
          <a:stretch>
            <a:fillRect/>
          </a:stretch>
        </p:blipFill>
        <p:spPr>
          <a:xfrm>
            <a:off x="580857" y="5513992"/>
            <a:ext cx="11029950" cy="436829"/>
          </a:xfrm>
          <a:prstGeom prst="rect">
            <a:avLst/>
          </a:prstGeom>
        </p:spPr>
      </p:pic>
      <p:sp>
        <p:nvSpPr>
          <p:cNvPr id="5" name="Donut 4">
            <a:extLst>
              <a:ext uri="{FF2B5EF4-FFF2-40B4-BE49-F238E27FC236}">
                <a16:creationId xmlns:a16="http://schemas.microsoft.com/office/drawing/2014/main" id="{7DA46B4B-F8EB-174D-AEBE-53AAF54B83B9}"/>
              </a:ext>
            </a:extLst>
          </p:cNvPr>
          <p:cNvSpPr/>
          <p:nvPr/>
        </p:nvSpPr>
        <p:spPr>
          <a:xfrm>
            <a:off x="7125027" y="5346497"/>
            <a:ext cx="855023" cy="809347"/>
          </a:xfrm>
          <a:prstGeom prst="donut">
            <a:avLst>
              <a:gd name="adj" fmla="val 661"/>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5045089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F8EF27BB-2B46-4E18-8445-67FA3416D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FD85440-97B8-B440-94AE-4F62C0DC6926}"/>
              </a:ext>
            </a:extLst>
          </p:cNvPr>
          <p:cNvSpPr>
            <a:spLocks noGrp="1"/>
          </p:cNvSpPr>
          <p:nvPr>
            <p:ph type="title"/>
          </p:nvPr>
        </p:nvSpPr>
        <p:spPr>
          <a:xfrm>
            <a:off x="584201" y="881815"/>
            <a:ext cx="3427985" cy="955501"/>
          </a:xfrm>
        </p:spPr>
        <p:txBody>
          <a:bodyPr anchor="ctr">
            <a:normAutofit/>
          </a:bodyPr>
          <a:lstStyle/>
          <a:p>
            <a:r>
              <a:rPr lang="en-US" dirty="0">
                <a:solidFill>
                  <a:schemeClr val="tx2"/>
                </a:solidFill>
              </a:rPr>
              <a:t>Recording with Slides</a:t>
            </a:r>
          </a:p>
        </p:txBody>
      </p:sp>
      <p:grpSp>
        <p:nvGrpSpPr>
          <p:cNvPr id="25" name="Group 24">
            <a:extLst>
              <a:ext uri="{FF2B5EF4-FFF2-40B4-BE49-F238E27FC236}">
                <a16:creationId xmlns:a16="http://schemas.microsoft.com/office/drawing/2014/main" id="{876444DC-85B4-4250-8306-5004644B5DB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6534" y="453643"/>
            <a:ext cx="11298933" cy="98554"/>
            <a:chOff x="446534" y="453643"/>
            <a:chExt cx="11298933" cy="98554"/>
          </a:xfrm>
        </p:grpSpPr>
        <p:sp>
          <p:nvSpPr>
            <p:cNvPr id="26" name="Rectangle 25">
              <a:extLst>
                <a:ext uri="{FF2B5EF4-FFF2-40B4-BE49-F238E27FC236}">
                  <a16:creationId xmlns:a16="http://schemas.microsoft.com/office/drawing/2014/main" id="{57DEE746-1AAF-41E0-BEC1-370AEF06A6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6">
              <a:extLst>
                <a:ext uri="{FF2B5EF4-FFF2-40B4-BE49-F238E27FC236}">
                  <a16:creationId xmlns:a16="http://schemas.microsoft.com/office/drawing/2014/main" id="{E1CB2F01-5EE2-4DE1-B53F-138B68D3E9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a:extLst>
                <a:ext uri="{FF2B5EF4-FFF2-40B4-BE49-F238E27FC236}">
                  <a16:creationId xmlns:a16="http://schemas.microsoft.com/office/drawing/2014/main" id="{673B2225-CBA9-4772-8217-716AD87AB4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grpSp>
      <p:sp>
        <p:nvSpPr>
          <p:cNvPr id="3" name="Content Placeholder 2">
            <a:extLst>
              <a:ext uri="{FF2B5EF4-FFF2-40B4-BE49-F238E27FC236}">
                <a16:creationId xmlns:a16="http://schemas.microsoft.com/office/drawing/2014/main" id="{CE0A6A7F-DD8F-6242-8805-3350CD649B29}"/>
              </a:ext>
            </a:extLst>
          </p:cNvPr>
          <p:cNvSpPr>
            <a:spLocks noGrp="1"/>
          </p:cNvSpPr>
          <p:nvPr>
            <p:ph idx="1"/>
          </p:nvPr>
        </p:nvSpPr>
        <p:spPr>
          <a:xfrm>
            <a:off x="584201" y="1956669"/>
            <a:ext cx="3427985" cy="4446210"/>
          </a:xfrm>
        </p:spPr>
        <p:txBody>
          <a:bodyPr>
            <a:normAutofit fontScale="92500" lnSpcReduction="20000"/>
          </a:bodyPr>
          <a:lstStyle/>
          <a:p>
            <a:pPr marL="342900" indent="-342900">
              <a:buFont typeface="+mj-lt"/>
              <a:buAutoNum type="arabicPeriod"/>
            </a:pPr>
            <a:r>
              <a:rPr lang="en-US" sz="2600" dirty="0"/>
              <a:t>Prepare your slides</a:t>
            </a:r>
          </a:p>
          <a:p>
            <a:pPr marL="666900" lvl="1" indent="-342900">
              <a:buFont typeface="+mj-lt"/>
              <a:buAutoNum type="arabicPeriod"/>
            </a:pPr>
            <a:r>
              <a:rPr lang="en-US" sz="2200" dirty="0"/>
              <a:t>PowerPoint &gt; “Slideshow &gt; Set Up Show… &gt; Browsed by an individual (window)”</a:t>
            </a:r>
          </a:p>
          <a:p>
            <a:pPr marL="342900" indent="-342900">
              <a:buFont typeface="+mj-lt"/>
              <a:buAutoNum type="arabicPeriod"/>
            </a:pPr>
            <a:r>
              <a:rPr lang="en-US" sz="2600" dirty="0"/>
              <a:t>Screen share from Zoom &amp; select window to share</a:t>
            </a:r>
          </a:p>
          <a:p>
            <a:pPr marL="342900" indent="-342900">
              <a:buFont typeface="+mj-lt"/>
              <a:buAutoNum type="arabicPeriod"/>
            </a:pPr>
            <a:r>
              <a:rPr lang="en-US" sz="2600" dirty="0"/>
              <a:t>Select “Record”</a:t>
            </a:r>
          </a:p>
          <a:p>
            <a:pPr marL="342900" indent="-342900">
              <a:buFont typeface="+mj-lt"/>
              <a:buAutoNum type="arabicPeriod"/>
            </a:pPr>
            <a:r>
              <a:rPr lang="en-US" sz="2600" dirty="0"/>
              <a:t>Record!</a:t>
            </a:r>
          </a:p>
          <a:p>
            <a:pPr marL="666900" lvl="1" indent="-342900">
              <a:buFont typeface="+mj-lt"/>
              <a:buAutoNum type="arabicPeriod"/>
            </a:pPr>
            <a:r>
              <a:rPr lang="en-US" sz="2200" dirty="0"/>
              <a:t>Recording will include slides and thumbnail of you</a:t>
            </a:r>
          </a:p>
        </p:txBody>
      </p:sp>
      <p:sp>
        <p:nvSpPr>
          <p:cNvPr id="30" name="Rectangle 29">
            <a:extLst>
              <a:ext uri="{FF2B5EF4-FFF2-40B4-BE49-F238E27FC236}">
                <a16:creationId xmlns:a16="http://schemas.microsoft.com/office/drawing/2014/main" id="{D1ED4F1B-2324-4348-8D3A-75B4B87853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55707" y="638174"/>
            <a:ext cx="3680469" cy="2828423"/>
          </a:xfrm>
          <a:prstGeom prst="rect">
            <a:avLst/>
          </a:prstGeom>
          <a:solidFill>
            <a:srgbClr val="FFFFFF"/>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Content Placeholder 4">
            <a:extLst>
              <a:ext uri="{FF2B5EF4-FFF2-40B4-BE49-F238E27FC236}">
                <a16:creationId xmlns:a16="http://schemas.microsoft.com/office/drawing/2014/main" id="{1DC16EE9-6898-924B-B72D-54CB93E71970}"/>
              </a:ext>
            </a:extLst>
          </p:cNvPr>
          <p:cNvPicPr>
            <a:picLocks noChangeAspect="1"/>
          </p:cNvPicPr>
          <p:nvPr/>
        </p:nvPicPr>
        <p:blipFill rotWithShape="1">
          <a:blip r:embed="rId3"/>
          <a:srcRect l="-1211" t="461951" r="1211" b="-461951"/>
          <a:stretch/>
        </p:blipFill>
        <p:spPr>
          <a:xfrm>
            <a:off x="4573330" y="1986203"/>
            <a:ext cx="3033894" cy="121355"/>
          </a:xfrm>
          <a:prstGeom prst="rect">
            <a:avLst/>
          </a:prstGeom>
        </p:spPr>
      </p:pic>
      <p:sp>
        <p:nvSpPr>
          <p:cNvPr id="32" name="Rectangle 31">
            <a:extLst>
              <a:ext uri="{FF2B5EF4-FFF2-40B4-BE49-F238E27FC236}">
                <a16:creationId xmlns:a16="http://schemas.microsoft.com/office/drawing/2014/main" id="{6FB6684A-56A1-4E6D-95AD-07AF26B874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50180" y="638174"/>
            <a:ext cx="3680469" cy="2828423"/>
          </a:xfrm>
          <a:prstGeom prst="rect">
            <a:avLst/>
          </a:prstGeom>
          <a:solidFill>
            <a:srgbClr val="FFFFFF"/>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screenshot of a cell phone&#10;&#10;Description automatically generated">
            <a:extLst>
              <a:ext uri="{FF2B5EF4-FFF2-40B4-BE49-F238E27FC236}">
                <a16:creationId xmlns:a16="http://schemas.microsoft.com/office/drawing/2014/main" id="{B29BF351-1D9D-1E4A-9528-A51D04CC0E59}"/>
              </a:ext>
            </a:extLst>
          </p:cNvPr>
          <p:cNvPicPr>
            <a:picLocks noChangeAspect="1"/>
          </p:cNvPicPr>
          <p:nvPr/>
        </p:nvPicPr>
        <p:blipFill>
          <a:blip r:embed="rId4"/>
          <a:stretch>
            <a:fillRect/>
          </a:stretch>
        </p:blipFill>
        <p:spPr>
          <a:xfrm>
            <a:off x="4370906" y="1716401"/>
            <a:ext cx="3438741" cy="782313"/>
          </a:xfrm>
          <a:prstGeom prst="rect">
            <a:avLst/>
          </a:prstGeom>
        </p:spPr>
      </p:pic>
      <p:sp>
        <p:nvSpPr>
          <p:cNvPr id="34" name="Rectangle 33">
            <a:extLst>
              <a:ext uri="{FF2B5EF4-FFF2-40B4-BE49-F238E27FC236}">
                <a16:creationId xmlns:a16="http://schemas.microsoft.com/office/drawing/2014/main" id="{17BF660D-94FA-4A20-9122-C1F9E1972C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51598" y="3568647"/>
            <a:ext cx="3684578" cy="2828423"/>
          </a:xfrm>
          <a:prstGeom prst="rect">
            <a:avLst/>
          </a:prstGeom>
          <a:solidFill>
            <a:srgbClr val="FFFFFF"/>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Content Placeholder 4">
            <a:extLst>
              <a:ext uri="{FF2B5EF4-FFF2-40B4-BE49-F238E27FC236}">
                <a16:creationId xmlns:a16="http://schemas.microsoft.com/office/drawing/2014/main" id="{23DE8800-AD30-D84B-98B2-FE831CA3B3CC}"/>
              </a:ext>
            </a:extLst>
          </p:cNvPr>
          <p:cNvPicPr>
            <a:picLocks noChangeAspect="1"/>
          </p:cNvPicPr>
          <p:nvPr/>
        </p:nvPicPr>
        <p:blipFill rotWithShape="1">
          <a:blip r:embed="rId3"/>
          <a:srcRect l="32570" t="-3269" r="27299" b="9291"/>
          <a:stretch/>
        </p:blipFill>
        <p:spPr>
          <a:xfrm>
            <a:off x="8541247" y="847419"/>
            <a:ext cx="3033894" cy="284183"/>
          </a:xfrm>
          <a:prstGeom prst="rect">
            <a:avLst/>
          </a:prstGeom>
        </p:spPr>
      </p:pic>
      <p:sp>
        <p:nvSpPr>
          <p:cNvPr id="36" name="Rectangle 35">
            <a:extLst>
              <a:ext uri="{FF2B5EF4-FFF2-40B4-BE49-F238E27FC236}">
                <a16:creationId xmlns:a16="http://schemas.microsoft.com/office/drawing/2014/main" id="{98C5CC53-2DCF-49D1-A358-D47DE2B81F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50180" y="3568647"/>
            <a:ext cx="3680469" cy="2828423"/>
          </a:xfrm>
          <a:prstGeom prst="rect">
            <a:avLst/>
          </a:prstGeom>
          <a:solidFill>
            <a:srgbClr val="FFFFFF"/>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descr="A screenshot of a computer screen&#10;&#10;Description automatically generated">
            <a:extLst>
              <a:ext uri="{FF2B5EF4-FFF2-40B4-BE49-F238E27FC236}">
                <a16:creationId xmlns:a16="http://schemas.microsoft.com/office/drawing/2014/main" id="{9A30CAF6-6EBE-664D-81CE-99BD098BB913}"/>
              </a:ext>
            </a:extLst>
          </p:cNvPr>
          <p:cNvPicPr>
            <a:picLocks noChangeAspect="1"/>
          </p:cNvPicPr>
          <p:nvPr/>
        </p:nvPicPr>
        <p:blipFill rotWithShape="1">
          <a:blip r:embed="rId5"/>
          <a:srcRect l="3037" t="4027"/>
          <a:stretch/>
        </p:blipFill>
        <p:spPr>
          <a:xfrm>
            <a:off x="4392412" y="4365578"/>
            <a:ext cx="3417235" cy="1210216"/>
          </a:xfrm>
          <a:prstGeom prst="rect">
            <a:avLst/>
          </a:prstGeom>
        </p:spPr>
      </p:pic>
      <p:sp>
        <p:nvSpPr>
          <p:cNvPr id="22" name="TextBox 21">
            <a:extLst>
              <a:ext uri="{FF2B5EF4-FFF2-40B4-BE49-F238E27FC236}">
                <a16:creationId xmlns:a16="http://schemas.microsoft.com/office/drawing/2014/main" id="{28CE6C94-C0B5-8547-BDBE-0D977E8EE113}"/>
              </a:ext>
            </a:extLst>
          </p:cNvPr>
          <p:cNvSpPr txBox="1"/>
          <p:nvPr/>
        </p:nvSpPr>
        <p:spPr>
          <a:xfrm>
            <a:off x="4283782" y="630438"/>
            <a:ext cx="375424" cy="369332"/>
          </a:xfrm>
          <a:prstGeom prst="rect">
            <a:avLst/>
          </a:prstGeom>
          <a:noFill/>
        </p:spPr>
        <p:txBody>
          <a:bodyPr wrap="none" rtlCol="0">
            <a:spAutoFit/>
          </a:bodyPr>
          <a:lstStyle/>
          <a:p>
            <a:r>
              <a:rPr lang="en-US" dirty="0">
                <a:solidFill>
                  <a:schemeClr val="accent3"/>
                </a:solidFill>
              </a:rPr>
              <a:t>1)</a:t>
            </a:r>
          </a:p>
        </p:txBody>
      </p:sp>
      <p:sp>
        <p:nvSpPr>
          <p:cNvPr id="24" name="TextBox 23">
            <a:extLst>
              <a:ext uri="{FF2B5EF4-FFF2-40B4-BE49-F238E27FC236}">
                <a16:creationId xmlns:a16="http://schemas.microsoft.com/office/drawing/2014/main" id="{2877D8D3-86CA-B047-A5D9-2B9C617972C6}"/>
              </a:ext>
            </a:extLst>
          </p:cNvPr>
          <p:cNvSpPr txBox="1"/>
          <p:nvPr/>
        </p:nvSpPr>
        <p:spPr>
          <a:xfrm>
            <a:off x="8061721" y="816468"/>
            <a:ext cx="473206" cy="369332"/>
          </a:xfrm>
          <a:prstGeom prst="rect">
            <a:avLst/>
          </a:prstGeom>
          <a:noFill/>
        </p:spPr>
        <p:txBody>
          <a:bodyPr wrap="none" rtlCol="0">
            <a:spAutoFit/>
          </a:bodyPr>
          <a:lstStyle/>
          <a:p>
            <a:r>
              <a:rPr lang="en-US" dirty="0">
                <a:solidFill>
                  <a:schemeClr val="accent3"/>
                </a:solidFill>
              </a:rPr>
              <a:t>2a)</a:t>
            </a:r>
          </a:p>
        </p:txBody>
      </p:sp>
      <p:sp>
        <p:nvSpPr>
          <p:cNvPr id="29" name="TextBox 28">
            <a:extLst>
              <a:ext uri="{FF2B5EF4-FFF2-40B4-BE49-F238E27FC236}">
                <a16:creationId xmlns:a16="http://schemas.microsoft.com/office/drawing/2014/main" id="{0E4F43E6-D148-6247-89FD-A7DBC4FEFCC4}"/>
              </a:ext>
            </a:extLst>
          </p:cNvPr>
          <p:cNvSpPr txBox="1"/>
          <p:nvPr/>
        </p:nvSpPr>
        <p:spPr>
          <a:xfrm>
            <a:off x="4283782" y="3574741"/>
            <a:ext cx="375424" cy="369332"/>
          </a:xfrm>
          <a:prstGeom prst="rect">
            <a:avLst/>
          </a:prstGeom>
          <a:noFill/>
        </p:spPr>
        <p:txBody>
          <a:bodyPr wrap="none" rtlCol="0">
            <a:spAutoFit/>
          </a:bodyPr>
          <a:lstStyle/>
          <a:p>
            <a:r>
              <a:rPr lang="en-US" dirty="0">
                <a:solidFill>
                  <a:schemeClr val="accent3"/>
                </a:solidFill>
              </a:rPr>
              <a:t>3)</a:t>
            </a:r>
          </a:p>
        </p:txBody>
      </p:sp>
      <p:sp>
        <p:nvSpPr>
          <p:cNvPr id="31" name="TextBox 30">
            <a:extLst>
              <a:ext uri="{FF2B5EF4-FFF2-40B4-BE49-F238E27FC236}">
                <a16:creationId xmlns:a16="http://schemas.microsoft.com/office/drawing/2014/main" id="{356042CD-90BD-DD4C-B59E-0CBBEFB39B52}"/>
              </a:ext>
            </a:extLst>
          </p:cNvPr>
          <p:cNvSpPr txBox="1"/>
          <p:nvPr/>
        </p:nvSpPr>
        <p:spPr>
          <a:xfrm>
            <a:off x="8090405" y="3564566"/>
            <a:ext cx="375424" cy="369332"/>
          </a:xfrm>
          <a:prstGeom prst="rect">
            <a:avLst/>
          </a:prstGeom>
          <a:noFill/>
        </p:spPr>
        <p:txBody>
          <a:bodyPr wrap="none" rtlCol="0">
            <a:spAutoFit/>
          </a:bodyPr>
          <a:lstStyle/>
          <a:p>
            <a:r>
              <a:rPr lang="en-US" dirty="0">
                <a:solidFill>
                  <a:schemeClr val="accent3"/>
                </a:solidFill>
              </a:rPr>
              <a:t>4)</a:t>
            </a:r>
          </a:p>
        </p:txBody>
      </p:sp>
      <p:sp>
        <p:nvSpPr>
          <p:cNvPr id="35" name="TextBox 34">
            <a:extLst>
              <a:ext uri="{FF2B5EF4-FFF2-40B4-BE49-F238E27FC236}">
                <a16:creationId xmlns:a16="http://schemas.microsoft.com/office/drawing/2014/main" id="{F2438185-0A06-F142-A0AC-FB18B9B4F9C2}"/>
              </a:ext>
            </a:extLst>
          </p:cNvPr>
          <p:cNvSpPr txBox="1"/>
          <p:nvPr/>
        </p:nvSpPr>
        <p:spPr>
          <a:xfrm>
            <a:off x="8061642" y="1315835"/>
            <a:ext cx="490840" cy="369332"/>
          </a:xfrm>
          <a:prstGeom prst="rect">
            <a:avLst/>
          </a:prstGeom>
          <a:noFill/>
        </p:spPr>
        <p:txBody>
          <a:bodyPr wrap="none" rtlCol="0">
            <a:spAutoFit/>
          </a:bodyPr>
          <a:lstStyle/>
          <a:p>
            <a:r>
              <a:rPr lang="en-US" dirty="0">
                <a:solidFill>
                  <a:schemeClr val="accent3"/>
                </a:solidFill>
              </a:rPr>
              <a:t>2b)</a:t>
            </a:r>
          </a:p>
        </p:txBody>
      </p:sp>
      <p:pic>
        <p:nvPicPr>
          <p:cNvPr id="5" name="Picture 4" descr="A screen shot of a computer&#10;&#10;Description automatically generated">
            <a:extLst>
              <a:ext uri="{FF2B5EF4-FFF2-40B4-BE49-F238E27FC236}">
                <a16:creationId xmlns:a16="http://schemas.microsoft.com/office/drawing/2014/main" id="{8841540D-B96A-A347-897D-A4C058C30D7B}"/>
              </a:ext>
            </a:extLst>
          </p:cNvPr>
          <p:cNvPicPr>
            <a:picLocks noChangeAspect="1"/>
          </p:cNvPicPr>
          <p:nvPr/>
        </p:nvPicPr>
        <p:blipFill>
          <a:blip r:embed="rId6"/>
          <a:stretch>
            <a:fillRect/>
          </a:stretch>
        </p:blipFill>
        <p:spPr>
          <a:xfrm>
            <a:off x="8534926" y="1364094"/>
            <a:ext cx="3033893" cy="1981064"/>
          </a:xfrm>
          <a:prstGeom prst="rect">
            <a:avLst/>
          </a:prstGeom>
        </p:spPr>
      </p:pic>
      <p:pic>
        <p:nvPicPr>
          <p:cNvPr id="8" name="Picture 7" descr="A screenshot of a cell phone&#10;&#10;Description automatically generated">
            <a:extLst>
              <a:ext uri="{FF2B5EF4-FFF2-40B4-BE49-F238E27FC236}">
                <a16:creationId xmlns:a16="http://schemas.microsoft.com/office/drawing/2014/main" id="{F3453A29-94AE-6843-ADBF-78149296379F}"/>
              </a:ext>
            </a:extLst>
          </p:cNvPr>
          <p:cNvPicPr>
            <a:picLocks noChangeAspect="1"/>
          </p:cNvPicPr>
          <p:nvPr/>
        </p:nvPicPr>
        <p:blipFill>
          <a:blip r:embed="rId7"/>
          <a:stretch>
            <a:fillRect/>
          </a:stretch>
        </p:blipFill>
        <p:spPr>
          <a:xfrm>
            <a:off x="8339389" y="4050098"/>
            <a:ext cx="3229430" cy="2055092"/>
          </a:xfrm>
          <a:prstGeom prst="rect">
            <a:avLst/>
          </a:prstGeom>
        </p:spPr>
      </p:pic>
    </p:spTree>
    <p:extLst>
      <p:ext uri="{BB962C8B-B14F-4D97-AF65-F5344CB8AC3E}">
        <p14:creationId xmlns:p14="http://schemas.microsoft.com/office/powerpoint/2010/main" val="343259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07EBA-0999-DC48-9F01-EFC1AE27401E}"/>
              </a:ext>
            </a:extLst>
          </p:cNvPr>
          <p:cNvSpPr>
            <a:spLocks noGrp="1"/>
          </p:cNvSpPr>
          <p:nvPr>
            <p:ph type="title"/>
          </p:nvPr>
        </p:nvSpPr>
        <p:spPr/>
        <p:txBody>
          <a:bodyPr/>
          <a:lstStyle/>
          <a:p>
            <a:r>
              <a:rPr lang="en-US" dirty="0"/>
              <a:t>Practice recording your presentation several times before you make your final version</a:t>
            </a:r>
          </a:p>
        </p:txBody>
      </p:sp>
      <p:sp>
        <p:nvSpPr>
          <p:cNvPr id="3" name="Content Placeholder 2">
            <a:extLst>
              <a:ext uri="{FF2B5EF4-FFF2-40B4-BE49-F238E27FC236}">
                <a16:creationId xmlns:a16="http://schemas.microsoft.com/office/drawing/2014/main" id="{280EC8BA-8C63-6E42-9D9D-CC99B548580E}"/>
              </a:ext>
            </a:extLst>
          </p:cNvPr>
          <p:cNvSpPr>
            <a:spLocks noGrp="1"/>
          </p:cNvSpPr>
          <p:nvPr>
            <p:ph idx="1"/>
          </p:nvPr>
        </p:nvSpPr>
        <p:spPr/>
        <p:txBody>
          <a:bodyPr>
            <a:normAutofit/>
          </a:bodyPr>
          <a:lstStyle/>
          <a:p>
            <a:pPr lvl="1"/>
            <a:r>
              <a:rPr lang="en-US" sz="2400" dirty="0"/>
              <a:t>Helps you be aware of areas you can be clearer (content)</a:t>
            </a:r>
          </a:p>
          <a:p>
            <a:pPr lvl="1"/>
            <a:r>
              <a:rPr lang="en-US" sz="2400" dirty="0"/>
              <a:t>Alerts you to any verbal tics you may have (e.g. umm, eh, etc.)</a:t>
            </a:r>
          </a:p>
          <a:p>
            <a:pPr lvl="1"/>
            <a:r>
              <a:rPr lang="en-US" sz="2400" dirty="0"/>
              <a:t>Allows you to practice recording and saving your presentation</a:t>
            </a:r>
          </a:p>
          <a:p>
            <a:pPr lvl="1"/>
            <a:r>
              <a:rPr lang="en-US" sz="2400" dirty="0"/>
              <a:t>A good check on lighting, background, camera and microphone positioning, clothing, etc.</a:t>
            </a:r>
          </a:p>
          <a:p>
            <a:pPr marL="0" indent="0">
              <a:buNone/>
            </a:pPr>
            <a:endParaRPr lang="en-US" sz="2800" dirty="0"/>
          </a:p>
        </p:txBody>
      </p:sp>
    </p:spTree>
    <p:extLst>
      <p:ext uri="{BB962C8B-B14F-4D97-AF65-F5344CB8AC3E}">
        <p14:creationId xmlns:p14="http://schemas.microsoft.com/office/powerpoint/2010/main" val="565429389"/>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TotalTime>
  <Words>700</Words>
  <Application>Microsoft Macintosh PowerPoint</Application>
  <PresentationFormat>Widescreen</PresentationFormat>
  <Paragraphs>94</Paragraphs>
  <Slides>9</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Gill Sans MT</vt:lpstr>
      <vt:lpstr>Wingdings 2</vt:lpstr>
      <vt:lpstr>Dividend</vt:lpstr>
      <vt:lpstr>How to record a virtual presentation</vt:lpstr>
      <vt:lpstr>Technology &amp; Software</vt:lpstr>
      <vt:lpstr>Visuals</vt:lpstr>
      <vt:lpstr>Audio</vt:lpstr>
      <vt:lpstr>Delivery</vt:lpstr>
      <vt:lpstr>Starting the recording</vt:lpstr>
      <vt:lpstr>Recording</vt:lpstr>
      <vt:lpstr>Recording with Slides</vt:lpstr>
      <vt:lpstr>Practice recording your presentation several times before you make your final version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record a virtual presentation</dc:title>
  <dc:creator>Molly Berkemeier</dc:creator>
  <cp:lastModifiedBy>Suzanne Claeys</cp:lastModifiedBy>
  <cp:revision>18</cp:revision>
  <dcterms:created xsi:type="dcterms:W3CDTF">2020-04-14T21:04:59Z</dcterms:created>
  <dcterms:modified xsi:type="dcterms:W3CDTF">2020-06-02T16:10:20Z</dcterms:modified>
</cp:coreProperties>
</file>