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2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1496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59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39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644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2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21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47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2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9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10/3/17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0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Opportunities and Limitations for the INF Treaty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900" dirty="0"/>
              <a:t>Abigail Stowe-Thurston </a:t>
            </a:r>
          </a:p>
          <a:p>
            <a:r>
              <a:rPr lang="en-US" sz="2900" dirty="0"/>
              <a:t>Program Assistant for Nuclear Disarmament and Pentagon Spending</a:t>
            </a:r>
          </a:p>
          <a:p>
            <a:r>
              <a:rPr lang="en-US" sz="2900" dirty="0"/>
              <a:t>Friends Committee on National Legislation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780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25" y="964692"/>
            <a:ext cx="6791325" cy="1188720"/>
          </a:xfrm>
        </p:spPr>
        <p:txBody>
          <a:bodyPr>
            <a:noAutofit/>
          </a:bodyPr>
          <a:lstStyle/>
          <a:p>
            <a:r>
              <a:rPr lang="en-US" sz="3200" dirty="0"/>
              <a:t>The treaty is still relevant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7409" y="2557022"/>
            <a:ext cx="5937755" cy="3705605"/>
          </a:xfrm>
        </p:spPr>
        <p:txBody>
          <a:bodyPr>
            <a:normAutofit/>
          </a:bodyPr>
          <a:lstStyle/>
          <a:p>
            <a:r>
              <a:rPr lang="en-US" sz="2400" dirty="0"/>
              <a:t>If the treaty cannot be preserved, politically valuable from US perspective for Russia to be the spoiler</a:t>
            </a:r>
          </a:p>
          <a:p>
            <a:pPr lvl="1"/>
            <a:r>
              <a:rPr lang="en-US" sz="2000" dirty="0"/>
              <a:t>US compliance is political leverage </a:t>
            </a:r>
          </a:p>
          <a:p>
            <a:r>
              <a:rPr lang="en-US" sz="2400" dirty="0"/>
              <a:t>Diplomacy is a necessity, not a reward </a:t>
            </a:r>
          </a:p>
          <a:p>
            <a:r>
              <a:rPr lang="en-US" sz="2400" dirty="0"/>
              <a:t>Impulse to “do something” risks </a:t>
            </a:r>
            <a:r>
              <a:rPr lang="en-US" sz="2400" dirty="0" smtClean="0"/>
              <a:t>engineering policy </a:t>
            </a:r>
            <a:r>
              <a:rPr lang="en-US" sz="2400" dirty="0"/>
              <a:t>in a strategic void</a:t>
            </a:r>
          </a:p>
        </p:txBody>
      </p:sp>
    </p:spTree>
    <p:extLst>
      <p:ext uri="{BB962C8B-B14F-4D97-AF65-F5344CB8AC3E}">
        <p14:creationId xmlns:p14="http://schemas.microsoft.com/office/powerpoint/2010/main" val="1444175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847" y="967359"/>
            <a:ext cx="6534150" cy="1188720"/>
          </a:xfrm>
        </p:spPr>
        <p:txBody>
          <a:bodyPr>
            <a:noAutofit/>
          </a:bodyPr>
          <a:lstStyle/>
          <a:p>
            <a:r>
              <a:rPr lang="en-US" sz="3200" dirty="0"/>
              <a:t>Policy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847" y="2638044"/>
            <a:ext cx="6534150" cy="389610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Ally-centric, treaty-compliant military response </a:t>
            </a:r>
          </a:p>
          <a:p>
            <a:pPr lvl="1"/>
            <a:r>
              <a:rPr lang="en-US" sz="2400" dirty="0"/>
              <a:t>US is already equipped to manage threat posed by Russian INF systems</a:t>
            </a:r>
          </a:p>
          <a:p>
            <a:r>
              <a:rPr lang="en-US" sz="2800" dirty="0"/>
              <a:t>Messaging campaign </a:t>
            </a:r>
          </a:p>
          <a:p>
            <a:pPr lvl="1"/>
            <a:r>
              <a:rPr lang="en-US" sz="2400" dirty="0"/>
              <a:t>Discuss details of Russian INF violations with NATO allies and their publics</a:t>
            </a:r>
          </a:p>
          <a:p>
            <a:pPr lvl="2"/>
            <a:r>
              <a:rPr lang="en-US" sz="2400" dirty="0"/>
              <a:t>Multi-lateralize the problem and raise political and diplomatic costs to Moscow </a:t>
            </a:r>
          </a:p>
          <a:p>
            <a:pPr lvl="1"/>
            <a:r>
              <a:rPr lang="en-US" sz="2400" dirty="0"/>
              <a:t>Continue diplomatic engagement with Russia on this </a:t>
            </a:r>
            <a:r>
              <a:rPr lang="en-US" sz="2400" dirty="0" smtClean="0"/>
              <a:t>issue and broader arms control objectives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03248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00" y="2638044"/>
            <a:ext cx="7429500" cy="3266810"/>
          </a:xfrm>
        </p:spPr>
        <p:txBody>
          <a:bodyPr>
            <a:noAutofit/>
          </a:bodyPr>
          <a:lstStyle/>
          <a:p>
            <a:r>
              <a:rPr lang="en-US" sz="2800" dirty="0"/>
              <a:t>Logic of the Cotton Amendment is based in flawed understanding of INF Treaty negotiation </a:t>
            </a:r>
          </a:p>
          <a:p>
            <a:r>
              <a:rPr lang="en-US" sz="2800" dirty="0"/>
              <a:t>A “win” for Russia will be political rather than strategic </a:t>
            </a:r>
          </a:p>
          <a:p>
            <a:pPr lvl="1"/>
            <a:r>
              <a:rPr lang="en-US" sz="2400" dirty="0"/>
              <a:t>An effective US response to violation will be political rather than military </a:t>
            </a:r>
          </a:p>
          <a:p>
            <a:r>
              <a:rPr lang="en-US" sz="2800" dirty="0"/>
              <a:t>The value of a treaty extends beyond its normative functions</a:t>
            </a:r>
          </a:p>
        </p:txBody>
      </p:sp>
    </p:spTree>
    <p:extLst>
      <p:ext uri="{BB962C8B-B14F-4D97-AF65-F5344CB8AC3E}">
        <p14:creationId xmlns:p14="http://schemas.microsoft.com/office/powerpoint/2010/main" val="40574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638" y="2793492"/>
            <a:ext cx="7729728" cy="11887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What is the value of a treaty</a:t>
            </a:r>
            <a:br>
              <a:rPr lang="en-US" sz="3200" dirty="0"/>
            </a:br>
            <a:r>
              <a:rPr lang="en-US" sz="3200" dirty="0"/>
              <a:t>if one party is in violation? </a:t>
            </a:r>
          </a:p>
        </p:txBody>
      </p:sp>
    </p:spTree>
    <p:extLst>
      <p:ext uri="{BB962C8B-B14F-4D97-AF65-F5344CB8AC3E}">
        <p14:creationId xmlns:p14="http://schemas.microsoft.com/office/powerpoint/2010/main" val="7424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3975" y="964692"/>
            <a:ext cx="6486525" cy="1188720"/>
          </a:xfrm>
        </p:spPr>
        <p:txBody>
          <a:bodyPr>
            <a:noAutofit/>
          </a:bodyPr>
          <a:lstStyle/>
          <a:p>
            <a:r>
              <a:rPr lang="en-US" sz="3200" dirty="0"/>
              <a:t>Russia’s Noncompliance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8676" y="2580185"/>
            <a:ext cx="4343400" cy="3978271"/>
          </a:xfrm>
        </p:spPr>
        <p:txBody>
          <a:bodyPr>
            <a:noAutofit/>
          </a:bodyPr>
          <a:lstStyle/>
          <a:p>
            <a:r>
              <a:rPr lang="en-US" sz="2400" dirty="0"/>
              <a:t>US first suspected noncompliance in 2008</a:t>
            </a:r>
          </a:p>
          <a:p>
            <a:r>
              <a:rPr lang="en-US" sz="2400" dirty="0"/>
              <a:t>Two violations</a:t>
            </a:r>
          </a:p>
          <a:p>
            <a:r>
              <a:rPr lang="en-US" sz="2400" dirty="0"/>
              <a:t>RS-26—IRBM, Russia has tested to ranges below 5,500 km</a:t>
            </a:r>
          </a:p>
          <a:p>
            <a:r>
              <a:rPr lang="en-US" sz="2400" dirty="0"/>
              <a:t>SSC-8—GLCM</a:t>
            </a:r>
            <a:r>
              <a:rPr lang="en-US" sz="2800" dirty="0"/>
              <a:t>, </a:t>
            </a:r>
            <a:r>
              <a:rPr lang="en-US" sz="2400" dirty="0"/>
              <a:t>NYT reported on deployment in Feb. 2017</a:t>
            </a:r>
          </a:p>
        </p:txBody>
      </p:sp>
      <p:pic>
        <p:nvPicPr>
          <p:cNvPr id="1026" name="Picture 2" descr="http://pop.h-cdn.co/assets/17/07/980x490/landscape-1487101474-oxxp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04"/>
          <a:stretch/>
        </p:blipFill>
        <p:spPr bwMode="auto">
          <a:xfrm>
            <a:off x="671332" y="2890757"/>
            <a:ext cx="3693891" cy="212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26801" y="5013777"/>
            <a:ext cx="4067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SSC-8 Cruise Missile. Popular Mechanics. 2017</a:t>
            </a:r>
          </a:p>
        </p:txBody>
      </p:sp>
    </p:spTree>
    <p:extLst>
      <p:ext uri="{BB962C8B-B14F-4D97-AF65-F5344CB8AC3E}">
        <p14:creationId xmlns:p14="http://schemas.microsoft.com/office/powerpoint/2010/main" val="6921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964692"/>
            <a:ext cx="6438900" cy="11887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Obama administration’s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1" y="2638045"/>
            <a:ext cx="6515099" cy="3101983"/>
          </a:xfrm>
        </p:spPr>
        <p:txBody>
          <a:bodyPr>
            <a:noAutofit/>
          </a:bodyPr>
          <a:lstStyle/>
          <a:p>
            <a:r>
              <a:rPr lang="en-US" sz="2400" dirty="0"/>
              <a:t>Muted, measured, and out of the public eye </a:t>
            </a:r>
          </a:p>
          <a:p>
            <a:r>
              <a:rPr lang="en-US" sz="2400" dirty="0"/>
              <a:t>Accumulated information over time </a:t>
            </a:r>
          </a:p>
          <a:p>
            <a:r>
              <a:rPr lang="en-US" sz="2400" dirty="0"/>
              <a:t>Managed through interactions with high level Russian officials </a:t>
            </a:r>
          </a:p>
          <a:p>
            <a:r>
              <a:rPr lang="en-US" sz="2400" dirty="0"/>
              <a:t>Called meeting of the Special Verification Commission (2016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0962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Cotton amendment</a:t>
            </a:r>
            <a:br>
              <a:rPr lang="en-US" sz="3200" dirty="0"/>
            </a:br>
            <a:r>
              <a:rPr lang="en-US" sz="3200" dirty="0"/>
              <a:t>to the NDAA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974" y="2523003"/>
            <a:ext cx="5000626" cy="3525372"/>
          </a:xfrm>
        </p:spPr>
        <p:txBody>
          <a:bodyPr>
            <a:noAutofit/>
          </a:bodyPr>
          <a:lstStyle/>
          <a:p>
            <a:r>
              <a:rPr lang="en-US" sz="2400" dirty="0"/>
              <a:t>Establishes program of record for DOD to develop Ground Launched Cruise Missiles (GCLMs) </a:t>
            </a:r>
          </a:p>
          <a:p>
            <a:pPr lvl="1"/>
            <a:r>
              <a:rPr lang="en-US" sz="2400" dirty="0"/>
              <a:t>Authorizes $65 million </a:t>
            </a:r>
          </a:p>
          <a:p>
            <a:r>
              <a:rPr lang="en-US" sz="2400" dirty="0"/>
              <a:t>INF Treaty doesn’t prohibit research and development, but testing would violate the treaty </a:t>
            </a:r>
          </a:p>
          <a:p>
            <a:endParaRPr lang="en-US" sz="1600" dirty="0"/>
          </a:p>
        </p:txBody>
      </p:sp>
      <p:pic>
        <p:nvPicPr>
          <p:cNvPr id="2050" name="Picture 2" descr="https://upload.wikimedia.org/wikipedia/commons/thumb/8/89/Capitol-Senate.JPG/220px-Capitol-Sen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2"/>
          <a:stretch/>
        </p:blipFill>
        <p:spPr bwMode="auto">
          <a:xfrm>
            <a:off x="5181600" y="2681045"/>
            <a:ext cx="3635105" cy="280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162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The Logic: Dual Track Decision 2.0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Develop new capabilities to pressure Russia into compliance </a:t>
            </a:r>
          </a:p>
          <a:p>
            <a:r>
              <a:rPr lang="en-US" sz="2600" dirty="0"/>
              <a:t>Credits US Pershing deployments for encouraging Soviet leadership to negotiate INF Treaty </a:t>
            </a:r>
          </a:p>
        </p:txBody>
      </p:sp>
    </p:spTree>
    <p:extLst>
      <p:ext uri="{BB962C8B-B14F-4D97-AF65-F5344CB8AC3E}">
        <p14:creationId xmlns:p14="http://schemas.microsoft.com/office/powerpoint/2010/main" val="1735778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297" y="964692"/>
            <a:ext cx="6953250" cy="1188720"/>
          </a:xfrm>
        </p:spPr>
        <p:txBody>
          <a:bodyPr>
            <a:noAutofit/>
          </a:bodyPr>
          <a:lstStyle/>
          <a:p>
            <a:r>
              <a:rPr lang="en-US" sz="3000" dirty="0"/>
              <a:t>Turning points in INF negotiation were diplomatic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297" y="2638045"/>
            <a:ext cx="6953250" cy="3101983"/>
          </a:xfrm>
        </p:spPr>
        <p:txBody>
          <a:bodyPr>
            <a:noAutofit/>
          </a:bodyPr>
          <a:lstStyle/>
          <a:p>
            <a:r>
              <a:rPr lang="en-US" sz="2500" dirty="0"/>
              <a:t>Negotiations stalled for years after 1979 Dual Track Decision </a:t>
            </a:r>
          </a:p>
          <a:p>
            <a:r>
              <a:rPr lang="en-US" sz="2500" dirty="0"/>
              <a:t>1986-Gorbachev agrees to unlink negotiations on French and British forces from INF negotiations </a:t>
            </a:r>
          </a:p>
          <a:p>
            <a:pPr lvl="1"/>
            <a:r>
              <a:rPr lang="en-US" sz="2300" dirty="0"/>
              <a:t>Scaled reductions—gradually remove INF from Europe, allow deployments in Asia in the meantime, ultimately agreed to double zero option </a:t>
            </a:r>
          </a:p>
          <a:p>
            <a:r>
              <a:rPr lang="en-US" sz="2500" dirty="0" smtClean="0"/>
              <a:t>NDAA provision lacks </a:t>
            </a:r>
            <a:r>
              <a:rPr lang="en-US" sz="2500" dirty="0"/>
              <a:t>sustained diplomatic strategy </a:t>
            </a:r>
          </a:p>
        </p:txBody>
      </p:sp>
    </p:spTree>
    <p:extLst>
      <p:ext uri="{BB962C8B-B14F-4D97-AF65-F5344CB8AC3E}">
        <p14:creationId xmlns:p14="http://schemas.microsoft.com/office/powerpoint/2010/main" val="493476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A “win” for Russia is political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394" y="4891747"/>
            <a:ext cx="7492233" cy="1119352"/>
          </a:xfrm>
        </p:spPr>
        <p:txBody>
          <a:bodyPr>
            <a:noAutofit/>
          </a:bodyPr>
          <a:lstStyle/>
          <a:p>
            <a:r>
              <a:rPr lang="en-US" sz="2400" dirty="0"/>
              <a:t>Challenge NATO unity </a:t>
            </a:r>
          </a:p>
          <a:p>
            <a:r>
              <a:rPr lang="en-US" sz="2400" dirty="0"/>
              <a:t>Raise the stakes for US to aid allies </a:t>
            </a:r>
          </a:p>
          <a:p>
            <a:r>
              <a:rPr lang="en-US" sz="2400" dirty="0"/>
              <a:t>US GLCM could exacerbate tensions among NATO allies </a:t>
            </a:r>
          </a:p>
        </p:txBody>
      </p:sp>
      <p:pic>
        <p:nvPicPr>
          <p:cNvPr id="3078" name="Picture 6" descr="Image result for dual track decis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4"/>
          <a:stretch/>
        </p:blipFill>
        <p:spPr bwMode="auto">
          <a:xfrm>
            <a:off x="2394293" y="2417280"/>
            <a:ext cx="4365323" cy="221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730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219" y="964692"/>
            <a:ext cx="6185405" cy="1188720"/>
          </a:xfrm>
        </p:spPr>
        <p:txBody>
          <a:bodyPr>
            <a:noAutofit/>
          </a:bodyPr>
          <a:lstStyle/>
          <a:p>
            <a:r>
              <a:rPr lang="en-US" sz="3200" dirty="0"/>
              <a:t>“tough on Russia” policy only fans flames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045" y="2638045"/>
            <a:ext cx="5937755" cy="3610355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Russia exploits threats (real or perceived) for political gain </a:t>
            </a:r>
          </a:p>
          <a:p>
            <a:r>
              <a:rPr lang="en-US" sz="2800" dirty="0"/>
              <a:t>US/Western policies that may be perceived as threatening to Russia will be used to further justify Russian behavior </a:t>
            </a:r>
          </a:p>
          <a:p>
            <a:pPr lvl="1"/>
            <a:r>
              <a:rPr lang="en-US" sz="2400" dirty="0"/>
              <a:t>Therefore, unlikely to change Russian behavior </a:t>
            </a:r>
          </a:p>
          <a:p>
            <a:pPr lvl="1"/>
            <a:r>
              <a:rPr lang="en-US" sz="2400" dirty="0"/>
              <a:t>Example: Russian </a:t>
            </a:r>
            <a:r>
              <a:rPr lang="en-US" sz="2400" dirty="0" smtClean="0"/>
              <a:t>adventurism</a:t>
            </a:r>
            <a:r>
              <a:rPr lang="en-US" sz="2400" dirty="0" smtClean="0"/>
              <a:t> </a:t>
            </a:r>
            <a:r>
              <a:rPr lang="en-US" sz="2400" dirty="0"/>
              <a:t>as a response to NATO expansion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0754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20979</TotalTime>
  <Words>457</Words>
  <Application>Microsoft Macintosh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Gill Sans MT</vt:lpstr>
      <vt:lpstr>Arial</vt:lpstr>
      <vt:lpstr>Parcel</vt:lpstr>
      <vt:lpstr>Opportunities and Limitations for the INF Treaty</vt:lpstr>
      <vt:lpstr>What is the value of a treaty if one party is in violation? </vt:lpstr>
      <vt:lpstr>Russia’s Noncompliance</vt:lpstr>
      <vt:lpstr>Obama administration’s response</vt:lpstr>
      <vt:lpstr>Cotton amendment to the NDAA</vt:lpstr>
      <vt:lpstr>The Logic: Dual Track Decision 2.0</vt:lpstr>
      <vt:lpstr>Turning points in INF negotiation were diplomatic </vt:lpstr>
      <vt:lpstr>A “win” for Russia is political </vt:lpstr>
      <vt:lpstr>“tough on Russia” policy only fans flames </vt:lpstr>
      <vt:lpstr>The treaty is still relevant</vt:lpstr>
      <vt:lpstr>Policy Recommendations</vt:lpstr>
      <vt:lpstr>Takeaways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Eliminating Assumptions and Managing the INF Treaty</dc:title>
  <dc:creator>Michael Thurston</dc:creator>
  <cp:lastModifiedBy>Michael Thurston</cp:lastModifiedBy>
  <cp:revision>22</cp:revision>
  <dcterms:created xsi:type="dcterms:W3CDTF">2017-09-07T23:13:55Z</dcterms:created>
  <dcterms:modified xsi:type="dcterms:W3CDTF">2017-10-03T04:20:41Z</dcterms:modified>
</cp:coreProperties>
</file>