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72" r:id="rId3"/>
    <p:sldId id="264" r:id="rId4"/>
    <p:sldId id="263" r:id="rId5"/>
    <p:sldId id="265" r:id="rId6"/>
    <p:sldId id="268" r:id="rId7"/>
    <p:sldId id="267" r:id="rId8"/>
    <p:sldId id="258" r:id="rId9"/>
    <p:sldId id="266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4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118" d="100"/>
          <a:sy n="118" d="100"/>
        </p:scale>
        <p:origin x="136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E4844-E301-4984-9430-92E278777C1F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E2B15-6145-4E4C-98BD-02DDAB0FF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23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E2B15-6145-4E4C-98BD-02DDAB0FFA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12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E65B0-62E5-47BD-A480-E7080270E6D1}" type="datetime1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9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444B4-0D44-4341-9B53-442CD7C8CE34}" type="datetime1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57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7912B-BD24-4248-ABB4-8EE9F66A35C6}" type="datetime1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9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8A3C-ED49-49F0-B9AE-A935F66EF73D}" type="datetime1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11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6406-A12D-47A2-8CBE-58FE1A8D6FD1}" type="datetime1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03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23B3-F54C-4CF6-957C-92987466771F}" type="datetime1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5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234E-0D18-44D3-B9E0-7E944646011D}" type="datetime1">
              <a:rPr lang="en-US" smtClean="0"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7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C15E-564E-4E59-987E-7AC1416B785B}" type="datetime1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7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1FF0-E902-456C-99DA-47B8997C8AD8}" type="datetime1">
              <a:rPr lang="en-US" smtClean="0"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1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B46E-646A-4F04-BAA6-506BBB9A046B}" type="datetime1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B887-15C6-4574-B352-668985CEA652}" type="datetime1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749B8-C0E3-4CDE-8E27-84BBDE8DCF16}" type="datetime1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0D1D0-5842-49F2-A010-8135CCEB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8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9144000" cy="23876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Shift in DPRK Nuclear Policy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351547" y="2327944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Impact on Arsenal Size, Command and Control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1</a:t>
            </a:fld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43000" y="5638800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Diane Stevenson, Thomson Reuters Special Services</a:t>
            </a:r>
          </a:p>
        </p:txBody>
      </p:sp>
    </p:spTree>
    <p:extLst>
      <p:ext uri="{BB962C8B-B14F-4D97-AF65-F5344CB8AC3E}">
        <p14:creationId xmlns:p14="http://schemas.microsoft.com/office/powerpoint/2010/main" val="396066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5800" y="253081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Thank You!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9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716" y="1893560"/>
            <a:ext cx="9709485" cy="437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+mj-lt"/>
              </a:rPr>
              <a:t>Policies that determine the role of nuclear weapons in strategy 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942675"/>
            <a:ext cx="4882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What is Nuclear Posture?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2546304"/>
            <a:ext cx="6627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Why does North Korea’s matter?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716" y="3542874"/>
            <a:ext cx="7347284" cy="845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+mj-lt"/>
              </a:rPr>
              <a:t>DPRK nuclear intentions are critical to the security balance in Northeast Asia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53716" y="5540524"/>
            <a:ext cx="6737684" cy="801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+mj-lt"/>
              </a:rPr>
              <a:t>Observing recent events suggests changes in domestic nuclear politics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4572000"/>
            <a:ext cx="8191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How can we determine North Korea’s posture?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03059" y="1527449"/>
            <a:ext cx="38862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98043" y="3140520"/>
            <a:ext cx="5110416" cy="633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68969" y="5156775"/>
            <a:ext cx="7425490" cy="1396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3</a:t>
            </a:fld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365760" y="640080"/>
            <a:ext cx="5867400" cy="6737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UNDERSTANDING NORTH KOREA’S CHANGING </a:t>
            </a:r>
            <a:r>
              <a:rPr lang="en-US" sz="3200" dirty="0">
                <a:solidFill>
                  <a:schemeClr val="accent2"/>
                </a:solidFill>
              </a:rPr>
              <a:t>NUCLEAR POSTURE </a:t>
            </a: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 flipV="1">
            <a:off x="143493" y="3720546"/>
            <a:ext cx="8839200" cy="104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4105893" y="4446154"/>
            <a:ext cx="990600" cy="7866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0" y="4024301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Past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77205" y="4024301"/>
            <a:ext cx="80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Future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93291" y="4115243"/>
            <a:ext cx="91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Present</a:t>
            </a:r>
          </a:p>
        </p:txBody>
      </p:sp>
    </p:spTree>
    <p:extLst>
      <p:ext uri="{BB962C8B-B14F-4D97-AF65-F5344CB8AC3E}">
        <p14:creationId xmlns:p14="http://schemas.microsoft.com/office/powerpoint/2010/main" val="215365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4</a:t>
            </a:fld>
            <a:endParaRPr lang="en-US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365623" y="640080"/>
            <a:ext cx="7315200" cy="6737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UNDERSTANDING NORTH KOREA’S CHANGING </a:t>
            </a:r>
            <a:r>
              <a:rPr lang="en-US" sz="3200" dirty="0">
                <a:solidFill>
                  <a:schemeClr val="accent2"/>
                </a:solidFill>
              </a:rPr>
              <a:t>NUCLEAR POSTURE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232447"/>
              </p:ext>
            </p:extLst>
          </p:nvPr>
        </p:nvGraphicFramePr>
        <p:xfrm>
          <a:off x="219693" y="1607208"/>
          <a:ext cx="8763000" cy="19759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81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81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39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kern="1200" dirty="0">
                          <a:latin typeface="+mj-lt"/>
                        </a:rPr>
                        <a:t>Historic Posture:</a:t>
                      </a:r>
                      <a:r>
                        <a:rPr lang="en-US" sz="2200" b="1" kern="1200" baseline="0" dirty="0">
                          <a:latin typeface="+mj-lt"/>
                        </a:rPr>
                        <a:t> </a:t>
                      </a:r>
                      <a:r>
                        <a:rPr lang="en-US" sz="2200" b="1" dirty="0">
                          <a:latin typeface="+mj-lt"/>
                        </a:rPr>
                        <a:t>Catalytic </a:t>
                      </a: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kern="1200" dirty="0">
                          <a:latin typeface="+mj-lt"/>
                        </a:rPr>
                        <a:t>New Posture:</a:t>
                      </a:r>
                      <a:r>
                        <a:rPr lang="en-US" sz="2200" b="1" kern="1200" baseline="0" dirty="0">
                          <a:latin typeface="+mj-lt"/>
                        </a:rPr>
                        <a:t> </a:t>
                      </a:r>
                      <a:r>
                        <a:rPr lang="en-US" sz="2200" b="1" dirty="0">
                          <a:latin typeface="+mj-lt"/>
                        </a:rPr>
                        <a:t>Assured Retaliatory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99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Revolves</a:t>
                      </a:r>
                      <a:r>
                        <a:rPr lang="en-US" sz="1800" baseline="0" dirty="0">
                          <a:latin typeface="+mj-lt"/>
                        </a:rPr>
                        <a:t> around a third party patron</a:t>
                      </a:r>
                      <a:endParaRPr lang="en-US" sz="1800" dirty="0">
                        <a:latin typeface="+mj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No</a:t>
                      </a:r>
                      <a:r>
                        <a:rPr lang="en-US" sz="1800" baseline="0" dirty="0">
                          <a:latin typeface="+mj-lt"/>
                        </a:rPr>
                        <a:t> third party patron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99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Requires</a:t>
                      </a:r>
                      <a:r>
                        <a:rPr lang="en-US" sz="1800" baseline="0" dirty="0">
                          <a:latin typeface="+mj-lt"/>
                        </a:rPr>
                        <a:t> a small arsenal </a:t>
                      </a:r>
                      <a:endParaRPr lang="en-US" sz="1800" dirty="0">
                        <a:latin typeface="+mj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Requires a larger</a:t>
                      </a:r>
                      <a:r>
                        <a:rPr lang="en-US" sz="1800" baseline="0" dirty="0">
                          <a:latin typeface="+mj-lt"/>
                        </a:rPr>
                        <a:t> arsenal 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99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Limited</a:t>
                      </a:r>
                      <a:r>
                        <a:rPr lang="en-US" sz="1800" baseline="0" dirty="0">
                          <a:latin typeface="+mj-lt"/>
                        </a:rPr>
                        <a:t> technical threshold</a:t>
                      </a:r>
                      <a:endParaRPr lang="en-US" sz="1800" dirty="0">
                        <a:latin typeface="+mj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High </a:t>
                      </a:r>
                      <a:r>
                        <a:rPr lang="en-US" sz="1800" baseline="0" dirty="0">
                          <a:latin typeface="+mj-lt"/>
                        </a:rPr>
                        <a:t>technical threshold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143493" y="3720546"/>
            <a:ext cx="8839200" cy="104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4105893" y="4446154"/>
            <a:ext cx="990600" cy="7866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4000" y="4024301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Past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77205" y="4024301"/>
            <a:ext cx="80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Future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93291" y="4115243"/>
            <a:ext cx="91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Present</a:t>
            </a:r>
          </a:p>
        </p:txBody>
      </p:sp>
    </p:spTree>
    <p:extLst>
      <p:ext uri="{BB962C8B-B14F-4D97-AF65-F5344CB8AC3E}">
        <p14:creationId xmlns:p14="http://schemas.microsoft.com/office/powerpoint/2010/main" val="247306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904815"/>
              </p:ext>
            </p:extLst>
          </p:nvPr>
        </p:nvGraphicFramePr>
        <p:xfrm>
          <a:off x="219693" y="1607208"/>
          <a:ext cx="8763000" cy="19759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81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81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39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kern="1200" dirty="0">
                          <a:latin typeface="+mj-lt"/>
                        </a:rPr>
                        <a:t>Historic Posture:</a:t>
                      </a:r>
                      <a:r>
                        <a:rPr lang="en-US" sz="2200" b="1" kern="1200" baseline="0" dirty="0">
                          <a:latin typeface="+mj-lt"/>
                        </a:rPr>
                        <a:t> </a:t>
                      </a:r>
                      <a:r>
                        <a:rPr lang="en-US" sz="2200" b="1" dirty="0">
                          <a:latin typeface="+mj-lt"/>
                        </a:rPr>
                        <a:t>Catalytic </a:t>
                      </a: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kern="1200" dirty="0">
                          <a:latin typeface="+mj-lt"/>
                        </a:rPr>
                        <a:t>New Posture:</a:t>
                      </a:r>
                      <a:r>
                        <a:rPr lang="en-US" sz="2200" b="1" kern="1200" baseline="0" dirty="0">
                          <a:latin typeface="+mj-lt"/>
                        </a:rPr>
                        <a:t> </a:t>
                      </a:r>
                      <a:r>
                        <a:rPr lang="en-US" sz="2200" b="1" dirty="0">
                          <a:latin typeface="+mj-lt"/>
                        </a:rPr>
                        <a:t>Assured Retaliatory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99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Revolves</a:t>
                      </a:r>
                      <a:r>
                        <a:rPr lang="en-US" sz="1800" baseline="0" dirty="0">
                          <a:latin typeface="+mj-lt"/>
                        </a:rPr>
                        <a:t> around a third party patron</a:t>
                      </a:r>
                      <a:endParaRPr lang="en-US" sz="1800" dirty="0">
                        <a:latin typeface="+mj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No</a:t>
                      </a:r>
                      <a:r>
                        <a:rPr lang="en-US" sz="1800" baseline="0" dirty="0">
                          <a:latin typeface="+mj-lt"/>
                        </a:rPr>
                        <a:t> third party patron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99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Requires</a:t>
                      </a:r>
                      <a:r>
                        <a:rPr lang="en-US" sz="1800" baseline="0" dirty="0">
                          <a:latin typeface="+mj-lt"/>
                        </a:rPr>
                        <a:t> a small arsenal </a:t>
                      </a:r>
                      <a:endParaRPr lang="en-US" sz="1800" dirty="0">
                        <a:latin typeface="+mj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Requires a larger</a:t>
                      </a:r>
                      <a:r>
                        <a:rPr lang="en-US" sz="1800" baseline="0" dirty="0">
                          <a:latin typeface="+mj-lt"/>
                        </a:rPr>
                        <a:t> arsenal 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99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Limited</a:t>
                      </a:r>
                      <a:r>
                        <a:rPr lang="en-US" sz="1800" baseline="0" dirty="0">
                          <a:latin typeface="+mj-lt"/>
                        </a:rPr>
                        <a:t> technical threshold</a:t>
                      </a:r>
                      <a:endParaRPr lang="en-US" sz="1800" dirty="0">
                        <a:latin typeface="+mj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High </a:t>
                      </a:r>
                      <a:r>
                        <a:rPr lang="en-US" sz="1800" baseline="0" dirty="0">
                          <a:latin typeface="+mj-lt"/>
                        </a:rPr>
                        <a:t>technical threshold</a:t>
                      </a:r>
                      <a:endParaRPr lang="en-US" sz="1800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cxnSp>
        <p:nvCxnSpPr>
          <p:cNvPr id="21" name="Straight Arrow Connector 20"/>
          <p:cNvCxnSpPr>
            <a:cxnSpLocks/>
          </p:cNvCxnSpPr>
          <p:nvPr/>
        </p:nvCxnSpPr>
        <p:spPr>
          <a:xfrm flipV="1">
            <a:off x="143493" y="3720546"/>
            <a:ext cx="8839200" cy="104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4105893" y="4446154"/>
            <a:ext cx="990600" cy="7866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24000" y="4024301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Past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77205" y="4024301"/>
            <a:ext cx="80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Future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93291" y="4115243"/>
            <a:ext cx="91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Present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05524" y="5238205"/>
            <a:ext cx="4314504" cy="147732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latin typeface="+mj-lt"/>
              </a:rPr>
              <a:t>Indicators</a:t>
            </a:r>
            <a:endParaRPr lang="en-US" dirty="0">
              <a:latin typeface="+mj-lt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Relationship with China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Arsenal size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Development of increasingly survivable and technically advanced systems</a:t>
            </a:r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 flipH="1" flipV="1">
            <a:off x="365623" y="3810000"/>
            <a:ext cx="2105932" cy="1424025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</p:cNvCxnSpPr>
          <p:nvPr/>
        </p:nvCxnSpPr>
        <p:spPr>
          <a:xfrm flipH="1">
            <a:off x="6833476" y="3810000"/>
            <a:ext cx="1929524" cy="1407322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5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8C5CD9FB-4F48-4EE2-8EB9-3E11130CA8CA}"/>
              </a:ext>
            </a:extLst>
          </p:cNvPr>
          <p:cNvSpPr txBox="1">
            <a:spLocks/>
          </p:cNvSpPr>
          <p:nvPr/>
        </p:nvSpPr>
        <p:spPr>
          <a:xfrm>
            <a:off x="365623" y="640080"/>
            <a:ext cx="7315200" cy="6737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UNDERSTANDING NORTH KOREA’S CHANGING </a:t>
            </a:r>
            <a:r>
              <a:rPr lang="en-US" sz="3200" dirty="0">
                <a:solidFill>
                  <a:schemeClr val="accent2"/>
                </a:solidFill>
              </a:rPr>
              <a:t>NUCLEAR POSTURE </a:t>
            </a:r>
          </a:p>
        </p:txBody>
      </p:sp>
    </p:spTree>
    <p:extLst>
      <p:ext uri="{BB962C8B-B14F-4D97-AF65-F5344CB8AC3E}">
        <p14:creationId xmlns:p14="http://schemas.microsoft.com/office/powerpoint/2010/main" val="171821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3103652"/>
            <a:ext cx="3525973" cy="11635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+mj-lt"/>
              </a:rPr>
              <a:t>DPRK STRATEGIC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  <a:latin typeface="+mj-lt"/>
              </a:rPr>
              <a:t>FORCES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21069" y="3136825"/>
            <a:ext cx="3422931" cy="109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+mj-lt"/>
              </a:rPr>
              <a:t>US RESPONSE OPTIONS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525973" y="3565140"/>
            <a:ext cx="2195096" cy="240569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6</a:t>
            </a:fld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65760" y="640080"/>
            <a:ext cx="75895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NEW POSTURE INFORMS FUTURE </a:t>
            </a:r>
            <a:r>
              <a:rPr lang="en-US" sz="3200" dirty="0">
                <a:solidFill>
                  <a:schemeClr val="accent2"/>
                </a:solidFill>
              </a:rPr>
              <a:t>DPRK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2"/>
                </a:solidFill>
              </a:rPr>
              <a:t>ARSENAL AND US RESPONSE</a:t>
            </a:r>
          </a:p>
        </p:txBody>
      </p:sp>
    </p:spTree>
    <p:extLst>
      <p:ext uri="{BB962C8B-B14F-4D97-AF65-F5344CB8AC3E}">
        <p14:creationId xmlns:p14="http://schemas.microsoft.com/office/powerpoint/2010/main" val="276556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7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64E81C57-B042-466D-B3F1-7E5E26EDC5FE}"/>
              </a:ext>
            </a:extLst>
          </p:cNvPr>
          <p:cNvSpPr txBox="1">
            <a:spLocks/>
          </p:cNvSpPr>
          <p:nvPr/>
        </p:nvSpPr>
        <p:spPr>
          <a:xfrm>
            <a:off x="365760" y="640080"/>
            <a:ext cx="75895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NEW POSTURE INFORMS FUTURE </a:t>
            </a:r>
            <a:r>
              <a:rPr lang="en-US" sz="3200" dirty="0">
                <a:solidFill>
                  <a:schemeClr val="accent2"/>
                </a:solidFill>
              </a:rPr>
              <a:t>DPRK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2"/>
                </a:solidFill>
              </a:rPr>
              <a:t>ARSENAL AND US RESPONSE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26963" y="2058366"/>
            <a:ext cx="2938168" cy="4523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Development of survivable and mobile systems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638800" y="2100318"/>
            <a:ext cx="2938168" cy="4504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Prioritizing missile defense systems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304800" y="3215586"/>
            <a:ext cx="8510336" cy="263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04800" y="1981697"/>
            <a:ext cx="8510336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-1" y="1520032"/>
            <a:ext cx="4636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  <a:latin typeface="+mj-lt"/>
              </a:rPr>
              <a:t>DPRK STRATEGIC FORCES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15251" y="1521499"/>
            <a:ext cx="4540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  <a:latin typeface="+mj-lt"/>
              </a:rPr>
              <a:t>US RESPONSE OPTIONS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3693237" y="2365605"/>
            <a:ext cx="1793163" cy="312821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6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8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4D90DCE8-9882-47AF-B889-A800138633E0}"/>
              </a:ext>
            </a:extLst>
          </p:cNvPr>
          <p:cNvSpPr txBox="1">
            <a:spLocks/>
          </p:cNvSpPr>
          <p:nvPr/>
        </p:nvSpPr>
        <p:spPr>
          <a:xfrm>
            <a:off x="365760" y="640080"/>
            <a:ext cx="75895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NEW POSTURE INFORMS FUTURE </a:t>
            </a:r>
            <a:r>
              <a:rPr lang="en-US" sz="3200" dirty="0">
                <a:solidFill>
                  <a:schemeClr val="accent2"/>
                </a:solidFill>
              </a:rPr>
              <a:t>DPRK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2"/>
                </a:solidFill>
              </a:rPr>
              <a:t>ARSENAL AND US RESPONSE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26963" y="2058366"/>
            <a:ext cx="2938168" cy="4523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Development of survivable and mobile systems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Changes to the command and control structure 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638800" y="2100318"/>
            <a:ext cx="2938168" cy="4504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Prioritizing missile defense systems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Tasking intelligence and military assets to track second-strike systems 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304800" y="3215586"/>
            <a:ext cx="8510336" cy="263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04800" y="1981697"/>
            <a:ext cx="8510336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-1" y="1520032"/>
            <a:ext cx="4636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  <a:latin typeface="+mj-lt"/>
              </a:rPr>
              <a:t>DPRK STRATEGIC FORCES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15251" y="1521499"/>
            <a:ext cx="4540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  <a:latin typeface="+mj-lt"/>
              </a:rPr>
              <a:t>US RESPONSE OPTIONS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3693237" y="2365605"/>
            <a:ext cx="1793163" cy="312821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3692781" y="3967697"/>
            <a:ext cx="1793620" cy="312821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flipH="1" flipV="1">
            <a:off x="304800" y="4814767"/>
            <a:ext cx="8510336" cy="263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02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963" y="2058366"/>
            <a:ext cx="2938168" cy="4523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Development of survivable and mobile systems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Changes to the command and control structure 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Future research on missile defense evasion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D1D0-5842-49F2-A010-8135CCEB1470}" type="slidenum">
              <a:rPr lang="en-US" smtClean="0"/>
              <a:t>9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638800" y="2100318"/>
            <a:ext cx="2938168" cy="4504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Prioritizing missile defense systems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Tasking intelligence and military assets to track second-strike systems 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Partnering with China to restrict technical progress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304800" y="3215586"/>
            <a:ext cx="8510336" cy="263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4800" y="1981697"/>
            <a:ext cx="8510336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1" y="1520032"/>
            <a:ext cx="4636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  <a:latin typeface="+mj-lt"/>
              </a:rPr>
              <a:t>DPRK STRATEGIC FORCES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15251" y="1521499"/>
            <a:ext cx="4540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  <a:latin typeface="+mj-lt"/>
              </a:rPr>
              <a:t>US RESPONSE OPTIONS</a:t>
            </a:r>
          </a:p>
        </p:txBody>
      </p:sp>
      <p:sp>
        <p:nvSpPr>
          <p:cNvPr id="37" name="Right Arrow 36"/>
          <p:cNvSpPr/>
          <p:nvPr/>
        </p:nvSpPr>
        <p:spPr>
          <a:xfrm>
            <a:off x="3693237" y="2365605"/>
            <a:ext cx="1793163" cy="312821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>
            <a:off x="3692781" y="3967697"/>
            <a:ext cx="1793620" cy="312821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>
            <a:off x="3692779" y="5657658"/>
            <a:ext cx="1793621" cy="312821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xmlns="" id="{408CC1E0-C827-4887-BE7C-E6CBEA454E71}"/>
              </a:ext>
            </a:extLst>
          </p:cNvPr>
          <p:cNvSpPr txBox="1">
            <a:spLocks/>
          </p:cNvSpPr>
          <p:nvPr/>
        </p:nvSpPr>
        <p:spPr>
          <a:xfrm>
            <a:off x="365760" y="640080"/>
            <a:ext cx="75895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NEW POSTURE INFORMS FUTURE </a:t>
            </a:r>
            <a:r>
              <a:rPr lang="en-US" sz="3200" dirty="0">
                <a:solidFill>
                  <a:schemeClr val="accent2"/>
                </a:solidFill>
              </a:rPr>
              <a:t>DPRK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2"/>
                </a:solidFill>
              </a:rPr>
              <a:t>ARSENAL AND US RESPONSE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304800" y="4814767"/>
            <a:ext cx="8510336" cy="263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283896" y="6356351"/>
            <a:ext cx="8510336" cy="263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29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1424</TotalTime>
  <Words>326</Words>
  <Application>Microsoft Office PowerPoint</Application>
  <PresentationFormat>On-screen Show (4:3)</PresentationFormat>
  <Paragraphs>86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Shift in DPRK Nuclear Policy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Diane Stevenson</dc:creator>
  <cp:lastModifiedBy>Diane Stevenson</cp:lastModifiedBy>
  <cp:revision>42</cp:revision>
  <dcterms:created xsi:type="dcterms:W3CDTF">2017-09-30T21:23:57Z</dcterms:created>
  <dcterms:modified xsi:type="dcterms:W3CDTF">2017-10-03T10:16:07Z</dcterms:modified>
</cp:coreProperties>
</file>