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63" r:id="rId1"/>
  </p:sldMasterIdLst>
  <p:notesMasterIdLst>
    <p:notesMasterId r:id="rId12"/>
  </p:notesMasterIdLst>
  <p:sldIdLst>
    <p:sldId id="256" r:id="rId2"/>
    <p:sldId id="263" r:id="rId3"/>
    <p:sldId id="270" r:id="rId4"/>
    <p:sldId id="271" r:id="rId5"/>
    <p:sldId id="275" r:id="rId6"/>
    <p:sldId id="264" r:id="rId7"/>
    <p:sldId id="276" r:id="rId8"/>
    <p:sldId id="269" r:id="rId9"/>
    <p:sldId id="277" r:id="rId10"/>
    <p:sldId id="280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0826488-A246-4C42-B330-67740A56E096}">
          <p14:sldIdLst>
            <p14:sldId id="256"/>
            <p14:sldId id="263"/>
            <p14:sldId id="270"/>
            <p14:sldId id="271"/>
            <p14:sldId id="275"/>
            <p14:sldId id="264"/>
            <p14:sldId id="276"/>
            <p14:sldId id="269"/>
            <p14:sldId id="277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53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09D56-A2C1-1849-9656-D97C98FF3381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E714F-5B3E-7D4F-A7FA-6D12A82C24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336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E714F-5B3E-7D4F-A7FA-6D12A82C247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6507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E714F-5B3E-7D4F-A7FA-6D12A82C247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228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E714F-5B3E-7D4F-A7FA-6D12A82C247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151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68A14-91A1-CF4D-9ACE-7030409F6C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68A14-91A1-CF4D-9ACE-7030409F6C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68A14-91A1-CF4D-9ACE-7030409F6C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7E049-B585-4EE6-96C0-EEB30EAA14F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68A14-91A1-CF4D-9ACE-7030409F6C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68A14-91A1-CF4D-9ACE-7030409F6C9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68A14-91A1-CF4D-9ACE-7030409F6C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68A14-91A1-CF4D-9ACE-7030409F6C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68A14-91A1-CF4D-9ACE-7030409F6C9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FA9AF87-2B24-A24F-95C7-9290835A57D7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8D968A14-91A1-CF4D-9ACE-7030409F6C9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5" r:id="rId2"/>
    <p:sldLayoutId id="2147484066" r:id="rId3"/>
    <p:sldLayoutId id="2147484067" r:id="rId4"/>
    <p:sldLayoutId id="2147484068" r:id="rId5"/>
    <p:sldLayoutId id="2147484069" r:id="rId6"/>
    <p:sldLayoutId id="2147484070" r:id="rId7"/>
    <p:sldLayoutId id="2147484071" r:id="rId8"/>
    <p:sldLayoutId id="2147484072" r:id="rId9"/>
    <p:sldLayoutId id="2147484073" r:id="rId10"/>
    <p:sldLayoutId id="2147484074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6630" y="778268"/>
            <a:ext cx="8281349" cy="2648424"/>
          </a:xfrm>
        </p:spPr>
        <p:txBody>
          <a:bodyPr>
            <a:normAutofit/>
          </a:bodyPr>
          <a:lstStyle/>
          <a:p>
            <a:r>
              <a:rPr lang="en-US" sz="4000" dirty="0"/>
              <a:t>The Birth of a Ban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5808" y="3886200"/>
            <a:ext cx="8508191" cy="1752600"/>
          </a:xfrm>
        </p:spPr>
        <p:txBody>
          <a:bodyPr>
            <a:normAutofit/>
          </a:bodyPr>
          <a:lstStyle/>
          <a:p>
            <a:r>
              <a:rPr lang="en-US" dirty="0"/>
              <a:t>Lessons learned from past weapons prohibitions to inform the future of the Treaty on the Prohibition of Nuclear Weapons</a:t>
            </a:r>
          </a:p>
          <a:p>
            <a:endParaRPr lang="en-US" dirty="0"/>
          </a:p>
          <a:p>
            <a:r>
              <a:rPr lang="en-US" sz="2000" dirty="0">
                <a:solidFill>
                  <a:srgbClr val="D2533C"/>
                </a:solidFill>
              </a:rPr>
              <a:t>Alicia Sanders-</a:t>
            </a:r>
            <a:r>
              <a:rPr lang="en-US" sz="2000" dirty="0" err="1">
                <a:solidFill>
                  <a:srgbClr val="D2533C"/>
                </a:solidFill>
              </a:rPr>
              <a:t>Zakre</a:t>
            </a:r>
            <a:endParaRPr lang="en-US" sz="2000" dirty="0">
              <a:solidFill>
                <a:srgbClr val="D253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619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3334"/>
            <a:ext cx="4038600" cy="522715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Unlikely that ban will harm progress towards elimination</a:t>
            </a:r>
          </a:p>
          <a:p>
            <a:r>
              <a:rPr lang="en-US" sz="2400" dirty="0"/>
              <a:t>All states can take steps to strengthen the norm against nuclear possession and use to advance shared goal</a:t>
            </a:r>
          </a:p>
          <a:p>
            <a:pPr lvl="1"/>
            <a:r>
              <a:rPr lang="en-US" sz="2000" dirty="0"/>
              <a:t>Restarting U.S./Russian arms control dialogues</a:t>
            </a:r>
          </a:p>
          <a:p>
            <a:pPr lvl="1"/>
            <a:r>
              <a:rPr lang="en-US" sz="2000" dirty="0"/>
              <a:t>Advocating for CTBT and FMCT</a:t>
            </a:r>
          </a:p>
          <a:p>
            <a:pPr lvl="1"/>
            <a:r>
              <a:rPr lang="en-US" sz="2000" dirty="0"/>
              <a:t>Implementing 2010 NPT Action Plan</a:t>
            </a:r>
          </a:p>
          <a:p>
            <a:pPr lvl="1"/>
            <a:r>
              <a:rPr lang="en-US" sz="2000" dirty="0"/>
              <a:t>Constructive engagement in 2020 NPT Review Cycle</a:t>
            </a:r>
          </a:p>
          <a:p>
            <a:r>
              <a:rPr lang="en-US" sz="2400" dirty="0"/>
              <a:t>Sustained civil society involvement</a:t>
            </a:r>
          </a:p>
        </p:txBody>
      </p:sp>
      <p:pic>
        <p:nvPicPr>
          <p:cNvPr id="5" name="Content Placeholder 4" descr="Izumi NPT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67" r="21467"/>
          <a:stretch>
            <a:fillRect/>
          </a:stretch>
        </p:blipFill>
        <p:spPr>
          <a:xfrm>
            <a:off x="4648200" y="1153314"/>
            <a:ext cx="4038600" cy="4718304"/>
          </a:xfrm>
        </p:spPr>
      </p:pic>
      <p:sp>
        <p:nvSpPr>
          <p:cNvPr id="6" name="TextBox 5"/>
          <p:cNvSpPr txBox="1"/>
          <p:nvPr/>
        </p:nvSpPr>
        <p:spPr>
          <a:xfrm>
            <a:off x="4572000" y="5889373"/>
            <a:ext cx="4114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Izumi </a:t>
            </a:r>
            <a:r>
              <a:rPr lang="en-US" sz="900" dirty="0" err="1"/>
              <a:t>Nakamitsu</a:t>
            </a:r>
            <a:r>
              <a:rPr lang="en-US" sz="900" dirty="0"/>
              <a:t>, UN undersecretary-general and high representative </a:t>
            </a:r>
          </a:p>
          <a:p>
            <a:r>
              <a:rPr lang="en-US" sz="900" dirty="0"/>
              <a:t>for disarmament affairs, addresses the NPT preparatory committee </a:t>
            </a:r>
          </a:p>
          <a:p>
            <a:r>
              <a:rPr lang="en-US" sz="900" dirty="0"/>
              <a:t>meeting in Vienna, as Ambassador </a:t>
            </a:r>
            <a:r>
              <a:rPr lang="en-US" sz="900" dirty="0" err="1"/>
              <a:t>Henk</a:t>
            </a:r>
            <a:r>
              <a:rPr lang="en-US" sz="900" dirty="0"/>
              <a:t> </a:t>
            </a:r>
            <a:r>
              <a:rPr lang="en-US" sz="900" dirty="0" err="1"/>
              <a:t>Cor</a:t>
            </a:r>
            <a:r>
              <a:rPr lang="en-US" sz="900" dirty="0"/>
              <a:t> van der </a:t>
            </a:r>
            <a:r>
              <a:rPr lang="en-US" sz="900" dirty="0" err="1"/>
              <a:t>Kwast</a:t>
            </a:r>
            <a:r>
              <a:rPr lang="en-US" sz="900" dirty="0"/>
              <a:t> of the </a:t>
            </a:r>
          </a:p>
          <a:p>
            <a:r>
              <a:rPr lang="en-US" sz="900" dirty="0"/>
              <a:t>Netherlands, the committee chairman, looks on. </a:t>
            </a:r>
          </a:p>
          <a:p>
            <a:r>
              <a:rPr lang="en-US" sz="900" dirty="0"/>
              <a:t>Source: </a:t>
            </a:r>
            <a:r>
              <a:rPr lang="en-US" sz="900" dirty="0" err="1"/>
              <a:t>Agata</a:t>
            </a:r>
            <a:r>
              <a:rPr lang="en-US" sz="900" dirty="0"/>
              <a:t> Wozniak/ UNIS Vienna</a:t>
            </a:r>
          </a:p>
        </p:txBody>
      </p:sp>
    </p:spTree>
    <p:extLst>
      <p:ext uri="{BB962C8B-B14F-4D97-AF65-F5344CB8AC3E}">
        <p14:creationId xmlns:p14="http://schemas.microsoft.com/office/powerpoint/2010/main" val="3851374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1925 Geneva Protocol model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Interim measure </a:t>
            </a:r>
          </a:p>
          <a:p>
            <a:r>
              <a:rPr lang="en-US" dirty="0"/>
              <a:t>Took decades for weapons possessors to sign</a:t>
            </a:r>
          </a:p>
          <a:p>
            <a:r>
              <a:rPr lang="en-US" dirty="0"/>
              <a:t>More limited in scope than TPNW, fewer signatories</a:t>
            </a:r>
          </a:p>
          <a:p>
            <a:r>
              <a:rPr lang="en-US" dirty="0"/>
              <a:t>Norm building</a:t>
            </a:r>
          </a:p>
          <a:p>
            <a:r>
              <a:rPr lang="en-US" dirty="0"/>
              <a:t>Comprehensive elimination conventions followed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92362" y="6211669"/>
            <a:ext cx="4352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Soldiers with the British Machine Gun Corps wear gas masks </a:t>
            </a:r>
          </a:p>
          <a:p>
            <a:r>
              <a:rPr lang="en-US" sz="1200" dirty="0"/>
              <a:t>in 1916 during World War I’s first Battle of the Somme</a:t>
            </a:r>
          </a:p>
          <a:p>
            <a:r>
              <a:rPr lang="en-US" sz="1200" dirty="0"/>
              <a:t>Source: General Photographic Agency/Getty Images </a:t>
            </a:r>
          </a:p>
        </p:txBody>
      </p:sp>
      <p:pic>
        <p:nvPicPr>
          <p:cNvPr id="7" name="Content Placeholder 6" descr="battle of somme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98" r="19398"/>
          <a:stretch>
            <a:fillRect/>
          </a:stretch>
        </p:blipFill>
        <p:spPr>
          <a:xfrm>
            <a:off x="4565802" y="1524000"/>
            <a:ext cx="4038600" cy="4718304"/>
          </a:xfrm>
        </p:spPr>
      </p:pic>
    </p:spTree>
    <p:extLst>
      <p:ext uri="{BB962C8B-B14F-4D97-AF65-F5344CB8AC3E}">
        <p14:creationId xmlns:p14="http://schemas.microsoft.com/office/powerpoint/2010/main" val="4023401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bio weapon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" b="261"/>
          <a:stretch>
            <a:fillRect/>
          </a:stretch>
        </p:blipFill>
        <p:spPr>
          <a:xfrm>
            <a:off x="457200" y="661490"/>
            <a:ext cx="8229600" cy="5464673"/>
          </a:xfrm>
        </p:spPr>
      </p:pic>
    </p:spTree>
    <p:extLst>
      <p:ext uri="{BB962C8B-B14F-4D97-AF65-F5344CB8AC3E}">
        <p14:creationId xmlns:p14="http://schemas.microsoft.com/office/powerpoint/2010/main" val="2919251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hem weapon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17" r="-8217"/>
          <a:stretch>
            <a:fillRect/>
          </a:stretch>
        </p:blipFill>
        <p:spPr>
          <a:xfrm>
            <a:off x="-165803" y="582111"/>
            <a:ext cx="9464007" cy="5926953"/>
          </a:xfrm>
        </p:spPr>
      </p:pic>
    </p:spTree>
    <p:extLst>
      <p:ext uri="{BB962C8B-B14F-4D97-AF65-F5344CB8AC3E}">
        <p14:creationId xmlns:p14="http://schemas.microsoft.com/office/powerpoint/2010/main" val="2792557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Lessons for TPNW – Geneva Protocol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Could strengthen the norm against the weapon</a:t>
            </a:r>
          </a:p>
          <a:p>
            <a:r>
              <a:rPr lang="en-US" dirty="0"/>
              <a:t>Could take decades for a follow on nuclear elimination convention with the support of weapons possessors</a:t>
            </a:r>
          </a:p>
          <a:p>
            <a:r>
              <a:rPr lang="en-US" dirty="0"/>
              <a:t>Norm may be violated in the meantime</a:t>
            </a:r>
          </a:p>
          <a:p>
            <a:endParaRPr lang="en-US" dirty="0"/>
          </a:p>
        </p:txBody>
      </p:sp>
      <p:pic>
        <p:nvPicPr>
          <p:cNvPr id="5" name="Content Placeholder 4" descr="24442176403_9af978b86d_o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0" r="22580"/>
          <a:stretch>
            <a:fillRect/>
          </a:stretch>
        </p:blipFill>
        <p:spPr>
          <a:xfrm>
            <a:off x="4648200" y="1524000"/>
            <a:ext cx="4038600" cy="4718304"/>
          </a:xfrm>
        </p:spPr>
      </p:pic>
      <p:sp>
        <p:nvSpPr>
          <p:cNvPr id="7" name="TextBox 6"/>
          <p:cNvSpPr txBox="1"/>
          <p:nvPr/>
        </p:nvSpPr>
        <p:spPr>
          <a:xfrm>
            <a:off x="4648200" y="6234872"/>
            <a:ext cx="30930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Opening for signature of the CWC in 1993. </a:t>
            </a:r>
          </a:p>
          <a:p>
            <a:r>
              <a:rPr lang="en-US" sz="1200" dirty="0"/>
              <a:t>Source: United Nations</a:t>
            </a:r>
          </a:p>
        </p:txBody>
      </p:sp>
    </p:spTree>
    <p:extLst>
      <p:ext uri="{BB962C8B-B14F-4D97-AF65-F5344CB8AC3E}">
        <p14:creationId xmlns:p14="http://schemas.microsoft.com/office/powerpoint/2010/main" val="23055264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Landmine Ban Treaty/ Cluster Munition Convention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Humanitarian focus </a:t>
            </a:r>
          </a:p>
          <a:p>
            <a:r>
              <a:rPr lang="en-US" dirty="0"/>
              <a:t>Non-traditional process</a:t>
            </a:r>
          </a:p>
          <a:p>
            <a:r>
              <a:rPr lang="en-US" dirty="0"/>
              <a:t>Non-traditional actors</a:t>
            </a:r>
          </a:p>
          <a:p>
            <a:r>
              <a:rPr lang="en-US" dirty="0"/>
              <a:t>Intended to be the definitive weapons ban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Content Placeholder 6" descr="3590593088_fe282a67e6_o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3" b="11253"/>
          <a:stretch>
            <a:fillRect/>
          </a:stretch>
        </p:blipFill>
        <p:spPr>
          <a:xfrm>
            <a:off x="4648200" y="1493365"/>
            <a:ext cx="4038600" cy="4718304"/>
          </a:xfrm>
        </p:spPr>
      </p:pic>
      <p:sp>
        <p:nvSpPr>
          <p:cNvPr id="8" name="TextBox 7"/>
          <p:cNvSpPr txBox="1"/>
          <p:nvPr/>
        </p:nvSpPr>
        <p:spPr>
          <a:xfrm>
            <a:off x="4648200" y="6211669"/>
            <a:ext cx="1887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Landmine clearing signal </a:t>
            </a:r>
          </a:p>
          <a:p>
            <a:r>
              <a:rPr lang="en-US" sz="1200" dirty="0"/>
              <a:t>Source: United Nations</a:t>
            </a:r>
          </a:p>
        </p:txBody>
      </p:sp>
    </p:spTree>
    <p:extLst>
      <p:ext uri="{BB962C8B-B14F-4D97-AF65-F5344CB8AC3E}">
        <p14:creationId xmlns:p14="http://schemas.microsoft.com/office/powerpoint/2010/main" val="831930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Landmine-Monitor-2016-web.pd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657" r="-78657"/>
          <a:stretch>
            <a:fillRect/>
          </a:stretch>
        </p:blipFill>
        <p:spPr>
          <a:xfrm rot="5400000">
            <a:off x="-5162694" y="-1904105"/>
            <a:ext cx="19443932" cy="10693400"/>
          </a:xfrm>
        </p:spPr>
      </p:pic>
    </p:spTree>
    <p:extLst>
      <p:ext uri="{BB962C8B-B14F-4D97-AF65-F5344CB8AC3E}">
        <p14:creationId xmlns:p14="http://schemas.microsoft.com/office/powerpoint/2010/main" val="29650108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luster bombs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217" r="-8217"/>
          <a:stretch>
            <a:fillRect/>
          </a:stretch>
        </p:blipFill>
        <p:spPr>
          <a:xfrm>
            <a:off x="0" y="528638"/>
            <a:ext cx="9144000" cy="5597525"/>
          </a:xfrm>
        </p:spPr>
      </p:pic>
    </p:spTree>
    <p:extLst>
      <p:ext uri="{BB962C8B-B14F-4D97-AF65-F5344CB8AC3E}">
        <p14:creationId xmlns:p14="http://schemas.microsoft.com/office/powerpoint/2010/main" val="855848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Lessons for TPNW – Landmine/Cluster Munitions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Strong treaty adherence by states-parties</a:t>
            </a:r>
          </a:p>
          <a:p>
            <a:r>
              <a:rPr lang="en-US" dirty="0"/>
              <a:t>Weapon possessing states likely will not join the ban immediately, but it may have some impact on their behavior</a:t>
            </a:r>
          </a:p>
          <a:p>
            <a:r>
              <a:rPr lang="en-US" dirty="0"/>
              <a:t>Continued civil society involvement</a:t>
            </a:r>
          </a:p>
          <a:p>
            <a:r>
              <a:rPr lang="en-US" dirty="0"/>
              <a:t>May be too soon to tell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Content Placeholder 4" descr="landmine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2" b="9112"/>
          <a:stretch>
            <a:fillRect/>
          </a:stretch>
        </p:blipFill>
        <p:spPr>
          <a:xfrm>
            <a:off x="4648200" y="1265160"/>
            <a:ext cx="4038600" cy="4718304"/>
          </a:xfrm>
        </p:spPr>
      </p:pic>
      <p:sp>
        <p:nvSpPr>
          <p:cNvPr id="6" name="TextBox 5"/>
          <p:cNvSpPr txBox="1"/>
          <p:nvPr/>
        </p:nvSpPr>
        <p:spPr>
          <a:xfrm>
            <a:off x="4245187" y="6024243"/>
            <a:ext cx="51347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Jean Chretien, Canadian prime minister, presents instruments for </a:t>
            </a:r>
          </a:p>
          <a:p>
            <a:r>
              <a:rPr lang="en-US" sz="1200" dirty="0"/>
              <a:t>ratification at the opening for signature ceremony of the Landmine Ban</a:t>
            </a:r>
          </a:p>
          <a:p>
            <a:r>
              <a:rPr lang="en-US" sz="1200" dirty="0"/>
              <a:t>Treaty, December 3, 1997. </a:t>
            </a:r>
          </a:p>
          <a:p>
            <a:r>
              <a:rPr lang="en-US" sz="1200" dirty="0"/>
              <a:t>Source: United Nations</a:t>
            </a:r>
          </a:p>
        </p:txBody>
      </p:sp>
    </p:spTree>
    <p:extLst>
      <p:ext uri="{BB962C8B-B14F-4D97-AF65-F5344CB8AC3E}">
        <p14:creationId xmlns:p14="http://schemas.microsoft.com/office/powerpoint/2010/main" val="10085655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28706</TotalTime>
  <Words>342</Words>
  <Application>Microsoft Office PowerPoint</Application>
  <PresentationFormat>On-screen Show (4:3)</PresentationFormat>
  <Paragraphs>51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Clarity</vt:lpstr>
      <vt:lpstr>The Birth of a Ban</vt:lpstr>
      <vt:lpstr>1925 Geneva Protocol model </vt:lpstr>
      <vt:lpstr>PowerPoint Presentation</vt:lpstr>
      <vt:lpstr>PowerPoint Presentation</vt:lpstr>
      <vt:lpstr>Lessons for TPNW – Geneva Protocol</vt:lpstr>
      <vt:lpstr>Landmine Ban Treaty/ Cluster Munition Convention model</vt:lpstr>
      <vt:lpstr>PowerPoint Presentation</vt:lpstr>
      <vt:lpstr>PowerPoint Presentation</vt:lpstr>
      <vt:lpstr>Lessons for TPNW – Landmine/Cluster Munitions model</vt:lpstr>
      <vt:lpstr>Conclusions</vt:lpstr>
    </vt:vector>
  </TitlesOfParts>
  <Company>Alicia Sanders-Zakre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Birth of a Ban</dc:title>
  <dc:creator>Alicia Sanders-Zakre</dc:creator>
  <cp:lastModifiedBy>William Pittinos</cp:lastModifiedBy>
  <cp:revision>82</cp:revision>
  <dcterms:created xsi:type="dcterms:W3CDTF">2017-11-05T18:00:46Z</dcterms:created>
  <dcterms:modified xsi:type="dcterms:W3CDTF">2017-11-27T22:49:20Z</dcterms:modified>
</cp:coreProperties>
</file>