
<file path=[Content_Types].xml><?xml version="1.0" encoding="utf-8"?>
<Types xmlns="http://schemas.openxmlformats.org/package/2006/content-types">
  <Default Extension="xml" ContentType="application/xml"/>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83" r:id="rId2"/>
  </p:sldMasterIdLst>
  <p:notesMasterIdLst>
    <p:notesMasterId r:id="rId22"/>
  </p:notesMasterIdLst>
  <p:handoutMasterIdLst>
    <p:handoutMasterId r:id="rId23"/>
  </p:handoutMasterIdLst>
  <p:sldIdLst>
    <p:sldId id="266" r:id="rId3"/>
    <p:sldId id="464" r:id="rId4"/>
    <p:sldId id="470" r:id="rId5"/>
    <p:sldId id="465" r:id="rId6"/>
    <p:sldId id="481" r:id="rId7"/>
    <p:sldId id="485" r:id="rId8"/>
    <p:sldId id="466" r:id="rId9"/>
    <p:sldId id="471" r:id="rId10"/>
    <p:sldId id="474" r:id="rId11"/>
    <p:sldId id="472" r:id="rId12"/>
    <p:sldId id="476" r:id="rId13"/>
    <p:sldId id="477" r:id="rId14"/>
    <p:sldId id="468" r:id="rId15"/>
    <p:sldId id="462" r:id="rId16"/>
    <p:sldId id="479" r:id="rId17"/>
    <p:sldId id="473" r:id="rId18"/>
    <p:sldId id="484" r:id="rId19"/>
    <p:sldId id="475" r:id="rId20"/>
    <p:sldId id="483"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0">
          <p15:clr>
            <a:srgbClr val="A4A3A4"/>
          </p15:clr>
        </p15:guide>
        <p15:guide id="2" pos="575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6"/>
    <a:srgbClr val="2D637F"/>
    <a:srgbClr val="E09E19"/>
    <a:srgbClr val="003262"/>
    <a:srgbClr val="ED4E33"/>
    <a:srgbClr val="9DAD33"/>
    <a:srgbClr val="6C3302"/>
    <a:srgbClr val="584F29"/>
    <a:srgbClr val="53626F"/>
    <a:srgbClr val="00B2A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41" autoAdjust="0"/>
    <p:restoredTop sz="87091" autoAdjust="0"/>
  </p:normalViewPr>
  <p:slideViewPr>
    <p:cSldViewPr snapToGrid="0" snapToObjects="1">
      <p:cViewPr>
        <p:scale>
          <a:sx n="70" d="100"/>
          <a:sy n="70" d="100"/>
        </p:scale>
        <p:origin x="1192" y="208"/>
      </p:cViewPr>
      <p:guideLst>
        <p:guide orient="horz" pos="360"/>
        <p:guide pos="5759"/>
      </p:guideLst>
    </p:cSldViewPr>
  </p:slideViewPr>
  <p:outlineViewPr>
    <p:cViewPr>
      <p:scale>
        <a:sx n="33" d="100"/>
        <a:sy n="33" d="100"/>
      </p:scale>
      <p:origin x="0" y="-16650"/>
    </p:cViewPr>
  </p:outlineViewPr>
  <p:notesTextViewPr>
    <p:cViewPr>
      <p:scale>
        <a:sx n="3" d="2"/>
        <a:sy n="3" d="2"/>
      </p:scale>
      <p:origin x="0" y="0"/>
    </p:cViewPr>
  </p:notesTextViewPr>
  <p:notesViewPr>
    <p:cSldViewPr snapToGrid="0" snapToObjects="1">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CB1905-1EEB-6545-B5E2-B70E8868255E}" type="datetimeFigureOut">
              <a:rPr lang="en-US" smtClean="0"/>
              <a:t>11/27/17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61A396-5F67-764F-9A9A-305152EBE086}" type="slidenum">
              <a:rPr lang="en-US" smtClean="0"/>
              <a:t>‹#›</a:t>
            </a:fld>
            <a:endParaRPr lang="en-US" dirty="0"/>
          </a:p>
        </p:txBody>
      </p:sp>
    </p:spTree>
    <p:extLst>
      <p:ext uri="{BB962C8B-B14F-4D97-AF65-F5344CB8AC3E}">
        <p14:creationId xmlns:p14="http://schemas.microsoft.com/office/powerpoint/2010/main" val="3427985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53F6BF-7462-9046-A2B6-90C29244BD27}" type="datetimeFigureOut">
              <a:rPr lang="en-US" smtClean="0"/>
              <a:t>11/27/17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B7DBC5-2A13-CA47-B9EE-6017A92B6B18}" type="slidenum">
              <a:rPr lang="en-US" smtClean="0"/>
              <a:t>‹#›</a:t>
            </a:fld>
            <a:endParaRPr lang="en-US" dirty="0"/>
          </a:p>
        </p:txBody>
      </p:sp>
    </p:spTree>
    <p:extLst>
      <p:ext uri="{BB962C8B-B14F-4D97-AF65-F5344CB8AC3E}">
        <p14:creationId xmlns:p14="http://schemas.microsoft.com/office/powerpoint/2010/main" val="37343686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1</a:t>
            </a:fld>
            <a:endParaRPr lang="en-US" dirty="0"/>
          </a:p>
        </p:txBody>
      </p:sp>
    </p:spTree>
    <p:extLst>
      <p:ext uri="{BB962C8B-B14F-4D97-AF65-F5344CB8AC3E}">
        <p14:creationId xmlns:p14="http://schemas.microsoft.com/office/powerpoint/2010/main" val="1106442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5</a:t>
            </a:fld>
            <a:endParaRPr lang="en-US" dirty="0"/>
          </a:p>
        </p:txBody>
      </p:sp>
    </p:spTree>
    <p:extLst>
      <p:ext uri="{BB962C8B-B14F-4D97-AF65-F5344CB8AC3E}">
        <p14:creationId xmlns:p14="http://schemas.microsoft.com/office/powerpoint/2010/main" val="797356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6</a:t>
            </a:fld>
            <a:endParaRPr lang="en-US" dirty="0"/>
          </a:p>
        </p:txBody>
      </p:sp>
    </p:spTree>
    <p:extLst>
      <p:ext uri="{BB962C8B-B14F-4D97-AF65-F5344CB8AC3E}">
        <p14:creationId xmlns:p14="http://schemas.microsoft.com/office/powerpoint/2010/main" val="1138869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9</a:t>
            </a:fld>
            <a:endParaRPr lang="en-US" dirty="0"/>
          </a:p>
        </p:txBody>
      </p:sp>
    </p:spTree>
    <p:extLst>
      <p:ext uri="{BB962C8B-B14F-4D97-AF65-F5344CB8AC3E}">
        <p14:creationId xmlns:p14="http://schemas.microsoft.com/office/powerpoint/2010/main" val="964612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14</a:t>
            </a:fld>
            <a:endParaRPr lang="en-US" dirty="0"/>
          </a:p>
        </p:txBody>
      </p:sp>
    </p:spTree>
    <p:extLst>
      <p:ext uri="{BB962C8B-B14F-4D97-AF65-F5344CB8AC3E}">
        <p14:creationId xmlns:p14="http://schemas.microsoft.com/office/powerpoint/2010/main" val="136163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B7DBC5-2A13-CA47-B9EE-6017A92B6B18}" type="slidenum">
              <a:rPr lang="en-US" smtClean="0"/>
              <a:t>17</a:t>
            </a:fld>
            <a:endParaRPr lang="en-US" dirty="0"/>
          </a:p>
        </p:txBody>
      </p:sp>
    </p:spTree>
    <p:extLst>
      <p:ext uri="{BB962C8B-B14F-4D97-AF65-F5344CB8AC3E}">
        <p14:creationId xmlns:p14="http://schemas.microsoft.com/office/powerpoint/2010/main" val="103598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24333"/>
            <a:ext cx="6813884" cy="1639468"/>
          </a:xfrm>
          <a:prstGeom prst="rect">
            <a:avLst/>
          </a:prstGeom>
        </p:spPr>
        <p:txBody>
          <a:bodyPr>
            <a:noAutofit/>
          </a:bodyPr>
          <a:lstStyle>
            <a:lvl1pPr algn="l">
              <a:defRPr sz="5000">
                <a:solidFill>
                  <a:srgbClr val="E09E19"/>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575258"/>
            <a:ext cx="6400800" cy="1113590"/>
          </a:xfrm>
          <a:prstGeom prst="rect">
            <a:avLst/>
          </a:prstGeom>
        </p:spPr>
        <p:txBody>
          <a:bodyPr/>
          <a:lstStyle>
            <a:lvl1pPr marL="0" indent="0" algn="l">
              <a:buNone/>
              <a:defRPr>
                <a:solidFill>
                  <a:srgbClr val="2D63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690539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07888"/>
            <a:ext cx="7766050" cy="1150353"/>
          </a:xfrm>
          <a:prstGeom prst="rect">
            <a:avLst/>
          </a:prstGeom>
        </p:spPr>
        <p:txBody>
          <a:bodyPr>
            <a:normAutofit/>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69900" y="1558241"/>
            <a:ext cx="7740650" cy="4077449"/>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81303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325" y="2017295"/>
            <a:ext cx="7772400" cy="1996573"/>
          </a:xfrm>
          <a:prstGeom prst="rect">
            <a:avLst/>
          </a:prstGeom>
        </p:spPr>
        <p:txBody>
          <a:bodyPr anchor="t">
            <a:noAutofit/>
          </a:bodyPr>
          <a:lstStyle>
            <a:lvl1pPr algn="l">
              <a:defRPr sz="4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568325" y="1019341"/>
            <a:ext cx="7772400" cy="895685"/>
          </a:xfrm>
          <a:prstGeom prst="rect">
            <a:avLst/>
          </a:prstGeom>
        </p:spPr>
        <p:txBody>
          <a:bodyPr anchor="b">
            <a:normAutofit/>
          </a:bodyPr>
          <a:lstStyle>
            <a:lvl1pPr marL="0" indent="0">
              <a:buNone/>
              <a:defRPr sz="2200">
                <a:solidFill>
                  <a:srgbClr val="2D637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687536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72051"/>
            <a:ext cx="7464425" cy="1143000"/>
          </a:xfrm>
          <a:prstGeom prst="rect">
            <a:avLst/>
          </a:prstGeom>
        </p:spPr>
        <p:txBody>
          <a:bodyPr>
            <a:normAutofit/>
          </a:bodyPr>
          <a:lstStyle>
            <a:lvl1pPr>
              <a:defRPr sz="4200"/>
            </a:lvl1pPr>
          </a:lstStyle>
          <a:p>
            <a:r>
              <a:rPr lang="en-US" dirty="0" smtClean="0"/>
              <a:t>Click to edit Master</a:t>
            </a:r>
            <a:endParaRPr lang="en-US" dirty="0"/>
          </a:p>
        </p:txBody>
      </p:sp>
      <p:sp>
        <p:nvSpPr>
          <p:cNvPr id="3" name="Content Placeholder 2"/>
          <p:cNvSpPr>
            <a:spLocks noGrp="1"/>
          </p:cNvSpPr>
          <p:nvPr>
            <p:ph sz="half" idx="1"/>
          </p:nvPr>
        </p:nvSpPr>
        <p:spPr>
          <a:xfrm>
            <a:off x="457200" y="2097755"/>
            <a:ext cx="3717925" cy="2823496"/>
          </a:xfrm>
          <a:prstGeom prst="rect">
            <a:avLst/>
          </a:prstGeo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half" idx="10"/>
          </p:nvPr>
        </p:nvSpPr>
        <p:spPr>
          <a:xfrm>
            <a:off x="4175125" y="2097754"/>
            <a:ext cx="3746500" cy="2823497"/>
          </a:xfrm>
          <a:prstGeom prst="rect">
            <a:avLst/>
          </a:prstGeom>
        </p:spPr>
        <p:txBody>
          <a:bodyPr/>
          <a:lstStyle>
            <a:lvl1pPr>
              <a:defRPr sz="2200">
                <a:solidFill>
                  <a:srgbClr val="2D637F"/>
                </a:solidFill>
              </a:defRPr>
            </a:lvl1pPr>
            <a:lvl2pPr>
              <a:defRPr sz="2000">
                <a:solidFill>
                  <a:srgbClr val="2D637F"/>
                </a:solidFill>
              </a:defRPr>
            </a:lvl2pPr>
            <a:lvl3pPr>
              <a:defRPr sz="1800">
                <a:solidFill>
                  <a:srgbClr val="2D637F"/>
                </a:solidFill>
              </a:defRPr>
            </a:lvl3pPr>
            <a:lvl4pPr>
              <a:defRPr sz="1600">
                <a:solidFill>
                  <a:srgbClr val="2D637F"/>
                </a:solidFill>
              </a:defRPr>
            </a:lvl4pPr>
            <a:lvl5pPr>
              <a:defRPr sz="1400">
                <a:solidFill>
                  <a:srgbClr val="2D637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3138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3729789"/>
            <a:ext cx="5486400" cy="566738"/>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81000" y="358775"/>
            <a:ext cx="5486400" cy="33710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381000" y="4296527"/>
            <a:ext cx="5486400" cy="47729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Box 4"/>
          <p:cNvSpPr txBox="1"/>
          <p:nvPr userDrawn="1"/>
        </p:nvSpPr>
        <p:spPr>
          <a:xfrm>
            <a:off x="4281623" y="6326236"/>
            <a:ext cx="703580" cy="276999"/>
          </a:xfrm>
          <a:prstGeom prst="rect">
            <a:avLst/>
          </a:prstGeom>
          <a:noFill/>
        </p:spPr>
        <p:txBody>
          <a:bodyPr wrap="square" rtlCol="0">
            <a:spAutoFit/>
          </a:bodyPr>
          <a:lstStyle/>
          <a:p>
            <a:fld id="{9CACBFA4-9F9F-3F42-9348-CEF387879029}" type="slidenum">
              <a:rPr lang="en-US" sz="1200" smtClean="0">
                <a:solidFill>
                  <a:srgbClr val="FFFFFF"/>
                </a:solidFill>
                <a:latin typeface="Lucida Grande"/>
                <a:cs typeface="Lucida Grande"/>
              </a:rPr>
              <a:t>‹#›</a:t>
            </a:fld>
            <a:endParaRPr lang="en-US" sz="1200" dirty="0">
              <a:solidFill>
                <a:srgbClr val="FFFFFF"/>
              </a:solidFill>
              <a:latin typeface="Lucida Grande"/>
              <a:cs typeface="Lucida Grande"/>
            </a:endParaRPr>
          </a:p>
        </p:txBody>
      </p:sp>
    </p:spTree>
    <p:extLst>
      <p:ext uri="{BB962C8B-B14F-4D97-AF65-F5344CB8AC3E}">
        <p14:creationId xmlns:p14="http://schemas.microsoft.com/office/powerpoint/2010/main" val="362645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57200" y="1041995"/>
            <a:ext cx="3008313" cy="404988"/>
          </a:xfrm>
        </p:spPr>
        <p:txBody>
          <a:bodyPr anchor="b"/>
          <a:lstStyle>
            <a:lvl1pPr algn="l">
              <a:defRPr sz="2000" b="1"/>
            </a:lvl1pPr>
          </a:lstStyle>
          <a:p>
            <a:r>
              <a:rPr lang="en-US" dirty="0" err="1" smtClean="0"/>
              <a:t>Lorem</a:t>
            </a:r>
            <a:r>
              <a:rPr lang="en-US" dirty="0" smtClean="0"/>
              <a:t> </a:t>
            </a:r>
            <a:r>
              <a:rPr lang="en-US" dirty="0" err="1" smtClean="0"/>
              <a:t>ipsum</a:t>
            </a:r>
            <a:endParaRPr lang="en-US" dirty="0"/>
          </a:p>
        </p:txBody>
      </p:sp>
      <p:sp>
        <p:nvSpPr>
          <p:cNvPr id="8" name="Content Placeholder 2"/>
          <p:cNvSpPr>
            <a:spLocks noGrp="1"/>
          </p:cNvSpPr>
          <p:nvPr>
            <p:ph idx="1"/>
          </p:nvPr>
        </p:nvSpPr>
        <p:spPr>
          <a:xfrm>
            <a:off x="3575050" y="1041995"/>
            <a:ext cx="4537075" cy="3657005"/>
          </a:xfrm>
        </p:spPr>
        <p:txBody>
          <a:bodyPr/>
          <a:lstStyle>
            <a:lvl1pPr>
              <a:defRPr sz="2000"/>
            </a:lvl1pPr>
            <a:lvl2pPr>
              <a:defRPr sz="18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2" hasCustomPrompt="1"/>
          </p:nvPr>
        </p:nvSpPr>
        <p:spPr>
          <a:xfrm>
            <a:off x="457200" y="1531651"/>
            <a:ext cx="3008313" cy="31673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Lorem</a:t>
            </a:r>
            <a:r>
              <a:rPr lang="en-US" dirty="0" smtClean="0"/>
              <a:t> </a:t>
            </a:r>
            <a:r>
              <a:rPr lang="en-US" dirty="0" err="1" smtClean="0"/>
              <a:t>ipsum</a:t>
            </a:r>
            <a:endParaRPr lang="en-US" dirty="0" smtClean="0"/>
          </a:p>
        </p:txBody>
      </p:sp>
      <p:sp>
        <p:nvSpPr>
          <p:cNvPr id="6" name="Content Placeholder 2"/>
          <p:cNvSpPr>
            <a:spLocks noGrp="1"/>
          </p:cNvSpPr>
          <p:nvPr>
            <p:ph idx="13" hasCustomPrompt="1"/>
          </p:nvPr>
        </p:nvSpPr>
        <p:spPr>
          <a:xfrm>
            <a:off x="457200" y="316782"/>
            <a:ext cx="3495675" cy="488017"/>
          </a:xfrm>
          <a:prstGeom prst="rect">
            <a:avLst/>
          </a:prstGeom>
        </p:spPr>
        <p:txBody>
          <a:bodyPr>
            <a:normAutofit/>
          </a:bodyPr>
          <a:lstStyle>
            <a:lvl1pPr marL="0" indent="0">
              <a:buNone/>
              <a:defRPr sz="1800" b="1">
                <a:solidFill>
                  <a:srgbClr val="E09E19"/>
                </a:solidFill>
                <a:latin typeface="Georgia"/>
                <a:cs typeface="Georgia"/>
              </a:defRPr>
            </a:lvl1pPr>
          </a:lstStyle>
          <a:p>
            <a:pPr lvl="0"/>
            <a:r>
              <a:rPr lang="en-US" dirty="0" smtClean="0"/>
              <a:t>CLICK TO EDIT MASTER  |</a:t>
            </a:r>
          </a:p>
        </p:txBody>
      </p:sp>
      <p:sp>
        <p:nvSpPr>
          <p:cNvPr id="10" name="Content Placeholder 2"/>
          <p:cNvSpPr>
            <a:spLocks noGrp="1"/>
          </p:cNvSpPr>
          <p:nvPr>
            <p:ph idx="14" hasCustomPrompt="1"/>
          </p:nvPr>
        </p:nvSpPr>
        <p:spPr>
          <a:xfrm>
            <a:off x="3797031" y="312434"/>
            <a:ext cx="2238375" cy="492365"/>
          </a:xfrm>
          <a:prstGeom prst="rect">
            <a:avLst/>
          </a:prstGeom>
        </p:spPr>
        <p:txBody>
          <a:bodyPr>
            <a:normAutofit/>
          </a:bodyPr>
          <a:lstStyle>
            <a:lvl1pPr marL="0" indent="0">
              <a:buNone/>
              <a:defRPr sz="1800" b="1">
                <a:solidFill>
                  <a:srgbClr val="2D637F"/>
                </a:solidFill>
                <a:latin typeface="Georgia"/>
                <a:cs typeface="Georgia"/>
              </a:defRPr>
            </a:lvl1pPr>
          </a:lstStyle>
          <a:p>
            <a:pPr lvl="0"/>
            <a:r>
              <a:rPr lang="en-US" dirty="0" smtClean="0"/>
              <a:t>CLICK TO EDIT</a:t>
            </a:r>
          </a:p>
        </p:txBody>
      </p:sp>
      <p:sp>
        <p:nvSpPr>
          <p:cNvPr id="11" name="TextBox 10"/>
          <p:cNvSpPr txBox="1"/>
          <p:nvPr userDrawn="1"/>
        </p:nvSpPr>
        <p:spPr>
          <a:xfrm>
            <a:off x="4281623" y="6326236"/>
            <a:ext cx="703580" cy="276999"/>
          </a:xfrm>
          <a:prstGeom prst="rect">
            <a:avLst/>
          </a:prstGeom>
          <a:noFill/>
        </p:spPr>
        <p:txBody>
          <a:bodyPr wrap="square" rtlCol="0">
            <a:spAutoFit/>
          </a:bodyPr>
          <a:lstStyle/>
          <a:p>
            <a:fld id="{9CACBFA4-9F9F-3F42-9348-CEF387879029}" type="slidenum">
              <a:rPr lang="en-US" sz="1200" smtClean="0">
                <a:solidFill>
                  <a:srgbClr val="FFFFFF"/>
                </a:solidFill>
                <a:latin typeface="Lucida Grande"/>
                <a:cs typeface="Lucida Grande"/>
              </a:rPr>
              <a:t>‹#›</a:t>
            </a:fld>
            <a:endParaRPr lang="en-US" sz="1200" dirty="0">
              <a:solidFill>
                <a:srgbClr val="FFFFFF"/>
              </a:solidFill>
              <a:latin typeface="Lucida Grande"/>
              <a:cs typeface="Lucida Grande"/>
            </a:endParaRPr>
          </a:p>
        </p:txBody>
      </p:sp>
    </p:spTree>
    <p:extLst>
      <p:ext uri="{BB962C8B-B14F-4D97-AF65-F5344CB8AC3E}">
        <p14:creationId xmlns:p14="http://schemas.microsoft.com/office/powerpoint/2010/main" val="2333699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36217" y="2607429"/>
            <a:ext cx="8433468" cy="854992"/>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336217" y="3542633"/>
            <a:ext cx="8433469" cy="623472"/>
          </a:xfrm>
          <a:prstGeom prst="rect">
            <a:avLst/>
          </a:prstGeo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36835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4524" y="3832058"/>
            <a:ext cx="8421687" cy="1154363"/>
          </a:xfrm>
          <a:prstGeom prst="rect">
            <a:avLst/>
          </a:prstGeom>
        </p:spPr>
        <p:txBody>
          <a:bodyPr anchor="t"/>
          <a:lstStyle>
            <a:lvl1pPr algn="l">
              <a:defRPr sz="50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294523" y="3275263"/>
            <a:ext cx="8421687" cy="556795"/>
          </a:xfrm>
          <a:prstGeom prst="rect">
            <a:avLst/>
          </a:prstGeom>
        </p:spPr>
        <p:txBody>
          <a:bodyPr anchor="b"/>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341532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336217" y="3581594"/>
            <a:ext cx="8229600" cy="1912827"/>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endParaRPr lang="en-US" dirty="0"/>
          </a:p>
        </p:txBody>
      </p:sp>
      <p:sp>
        <p:nvSpPr>
          <p:cNvPr id="7" name="Title 1"/>
          <p:cNvSpPr>
            <a:spLocks noGrp="1"/>
          </p:cNvSpPr>
          <p:nvPr>
            <p:ph type="ctrTitle"/>
          </p:nvPr>
        </p:nvSpPr>
        <p:spPr>
          <a:xfrm>
            <a:off x="336217" y="2607429"/>
            <a:ext cx="8433468" cy="85499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817181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emf"/><Relationship Id="rId9" Type="http://schemas.openxmlformats.org/officeDocument/2006/relationships/image" Target="../media/image2.emf"/><Relationship Id="rId10" Type="http://schemas.openxmlformats.org/officeDocument/2006/relationships/image" Target="../media/image3.png"/><Relationship Id="rId11"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theme" Target="../theme/theme2.xml"/><Relationship Id="rId5" Type="http://schemas.openxmlformats.org/officeDocument/2006/relationships/image" Target="../media/image5.jpg"/><Relationship Id="rId6" Type="http://schemas.openxmlformats.org/officeDocument/2006/relationships/image" Target="../media/image2.emf"/><Relationship Id="rId7" Type="http://schemas.openxmlformats.org/officeDocument/2006/relationships/image" Target="../media/image6.emf"/><Relationship Id="rId8" Type="http://schemas.openxmlformats.org/officeDocument/2006/relationships/image" Target="../media/image1.emf"/><Relationship Id="rId9"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267368" y="5307263"/>
            <a:ext cx="184666" cy="369332"/>
          </a:xfrm>
          <a:prstGeom prst="rect">
            <a:avLst/>
          </a:prstGeom>
          <a:noFill/>
        </p:spPr>
        <p:txBody>
          <a:bodyPr wrap="none" rtlCol="0">
            <a:spAutoFit/>
          </a:bodyPr>
          <a:lstStyle/>
          <a:p>
            <a:endParaRPr lang="en-US" dirty="0"/>
          </a:p>
        </p:txBody>
      </p:sp>
      <p:sp>
        <p:nvSpPr>
          <p:cNvPr id="8" name="Title Placeholder 1"/>
          <p:cNvSpPr>
            <a:spLocks noGrp="1"/>
          </p:cNvSpPr>
          <p:nvPr>
            <p:ph type="title"/>
          </p:nvPr>
        </p:nvSpPr>
        <p:spPr>
          <a:xfrm>
            <a:off x="457200" y="525956"/>
            <a:ext cx="8229600" cy="1143000"/>
          </a:xfrm>
          <a:prstGeom prst="rect">
            <a:avLst/>
          </a:prstGeom>
        </p:spPr>
        <p:txBody>
          <a:bodyPr vert="horz" lIns="91440" tIns="45720" rIns="91440" bIns="45720" rtlCol="0" anchor="ctr">
            <a:normAutofit/>
          </a:bodyPr>
          <a:lstStyle/>
          <a:p>
            <a:r>
              <a:rPr lang="en-US" dirty="0" smtClean="0"/>
              <a:t>Project Title</a:t>
            </a:r>
            <a:endParaRPr lang="en-US" dirty="0"/>
          </a:p>
        </p:txBody>
      </p:sp>
      <p:sp>
        <p:nvSpPr>
          <p:cNvPr id="9" name="Text Placeholder 2"/>
          <p:cNvSpPr>
            <a:spLocks noGrp="1"/>
          </p:cNvSpPr>
          <p:nvPr>
            <p:ph type="body" idx="1"/>
          </p:nvPr>
        </p:nvSpPr>
        <p:spPr>
          <a:xfrm>
            <a:off x="457200" y="1808079"/>
            <a:ext cx="8229600" cy="2526418"/>
          </a:xfrm>
          <a:prstGeom prst="rect">
            <a:avLst/>
          </a:prstGeom>
        </p:spPr>
        <p:txBody>
          <a:bodyPr vert="horz" lIns="91440" tIns="45720" rIns="91440" bIns="45720" rtlCol="0">
            <a:normAutofit/>
          </a:bodyPr>
          <a:lstStyle/>
          <a:p>
            <a:pPr lvl="0"/>
            <a:r>
              <a:rPr lang="en-US" dirty="0" err="1" smtClean="0"/>
              <a:t>Lorem</a:t>
            </a:r>
            <a:r>
              <a:rPr lang="en-US" dirty="0" smtClean="0"/>
              <a:t> </a:t>
            </a:r>
            <a:r>
              <a:rPr lang="en-US" dirty="0" err="1" smtClean="0"/>
              <a:t>Ipsum</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3" name="Picture 12"/>
          <p:cNvPicPr>
            <a:picLocks noChangeAspect="1"/>
          </p:cNvPicPr>
          <p:nvPr userDrawn="1"/>
        </p:nvPicPr>
        <p:blipFill>
          <a:blip r:embed="rId8"/>
          <a:stretch>
            <a:fillRect/>
          </a:stretch>
        </p:blipFill>
        <p:spPr>
          <a:xfrm>
            <a:off x="6274508" y="0"/>
            <a:ext cx="2869492" cy="2379579"/>
          </a:xfrm>
          <a:prstGeom prst="rect">
            <a:avLst/>
          </a:prstGeom>
        </p:spPr>
      </p:pic>
      <p:pic>
        <p:nvPicPr>
          <p:cNvPr id="10" name="Picture 9"/>
          <p:cNvPicPr>
            <a:picLocks noChangeAspect="1"/>
          </p:cNvPicPr>
          <p:nvPr userDrawn="1"/>
        </p:nvPicPr>
        <p:blipFill>
          <a:blip r:embed="rId9"/>
          <a:stretch>
            <a:fillRect/>
          </a:stretch>
        </p:blipFill>
        <p:spPr>
          <a:xfrm>
            <a:off x="0" y="5751095"/>
            <a:ext cx="9170736" cy="1177531"/>
          </a:xfrm>
          <a:prstGeom prst="rect">
            <a:avLst/>
          </a:prstGeom>
        </p:spPr>
      </p:pic>
      <p:pic>
        <p:nvPicPr>
          <p:cNvPr id="21" name="Picture 20" descr="Seal_of_University_of_California,_Berkeley.svg.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5847212"/>
            <a:ext cx="1010788" cy="1010788"/>
          </a:xfrm>
          <a:prstGeom prst="rect">
            <a:avLst/>
          </a:prstGeom>
        </p:spPr>
      </p:pic>
      <p:pic>
        <p:nvPicPr>
          <p:cNvPr id="11" name="Picture 10"/>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211205" y="6022905"/>
            <a:ext cx="1267176" cy="82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userDrawn="1"/>
        </p:nvSpPr>
        <p:spPr>
          <a:xfrm>
            <a:off x="4281623" y="6326236"/>
            <a:ext cx="703580" cy="276999"/>
          </a:xfrm>
          <a:prstGeom prst="rect">
            <a:avLst/>
          </a:prstGeom>
          <a:noFill/>
        </p:spPr>
        <p:txBody>
          <a:bodyPr wrap="square" rtlCol="0">
            <a:spAutoFit/>
          </a:bodyPr>
          <a:lstStyle/>
          <a:p>
            <a:fld id="{9CACBFA4-9F9F-3F42-9348-CEF387879029}" type="slidenum">
              <a:rPr lang="en-US" sz="1200" smtClean="0">
                <a:solidFill>
                  <a:srgbClr val="FFFFFF"/>
                </a:solidFill>
                <a:latin typeface="Lucida Grande"/>
                <a:cs typeface="Lucida Grande"/>
              </a:rPr>
              <a:t>‹#›</a:t>
            </a:fld>
            <a:endParaRPr lang="en-US" sz="1200" dirty="0">
              <a:solidFill>
                <a:srgbClr val="FFFFFF"/>
              </a:solidFill>
              <a:latin typeface="Lucida Grande"/>
              <a:cs typeface="Lucida Grande"/>
            </a:endParaRPr>
          </a:p>
        </p:txBody>
      </p:sp>
      <p:sp>
        <p:nvSpPr>
          <p:cNvPr id="16" name="Footer Placeholder 4"/>
          <p:cNvSpPr txBox="1">
            <a:spLocks/>
          </p:cNvSpPr>
          <p:nvPr userDrawn="1"/>
        </p:nvSpPr>
        <p:spPr>
          <a:xfrm>
            <a:off x="6795841" y="6505027"/>
            <a:ext cx="2348159" cy="376063"/>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Lucida Grande"/>
                <a:ea typeface="+mn-ea"/>
                <a:cs typeface="Lucida Grand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12/05/17 </a:t>
            </a:r>
            <a:r>
              <a:rPr lang="cs-CZ" dirty="0" smtClean="0"/>
              <a:t>| </a:t>
            </a:r>
            <a:r>
              <a:rPr lang="en-US" dirty="0" smtClean="0"/>
              <a:t>PONI</a:t>
            </a:r>
            <a:endParaRPr lang="en-US" dirty="0"/>
          </a:p>
        </p:txBody>
      </p:sp>
    </p:spTree>
    <p:extLst>
      <p:ext uri="{BB962C8B-B14F-4D97-AF65-F5344CB8AC3E}">
        <p14:creationId xmlns:p14="http://schemas.microsoft.com/office/powerpoint/2010/main" val="36045686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 id="2147483649" r:id="rId6"/>
  </p:sldLayoutIdLst>
  <p:hf hdr="0" ftr="0" dt="0"/>
  <p:txStyles>
    <p:titleStyle>
      <a:lvl1pPr algn="l" defTabSz="457200" rtl="0" eaLnBrk="1" latinLnBrk="0" hangingPunct="1">
        <a:spcBef>
          <a:spcPct val="0"/>
        </a:spcBef>
        <a:buNone/>
        <a:defRPr sz="5000" kern="1200">
          <a:solidFill>
            <a:srgbClr val="E09E19"/>
          </a:solidFill>
          <a:latin typeface="Georgia"/>
          <a:ea typeface="+mj-ea"/>
          <a:cs typeface="Georgia"/>
        </a:defRPr>
      </a:lvl1pPr>
    </p:titleStyle>
    <p:bodyStyle>
      <a:lvl1pPr marL="342900" indent="-342900" algn="l" defTabSz="457200" rtl="0" eaLnBrk="1" latinLnBrk="0" hangingPunct="1">
        <a:spcBef>
          <a:spcPct val="20000"/>
        </a:spcBef>
        <a:buFont typeface="Arial"/>
        <a:buChar char="•"/>
        <a:defRPr sz="2200" kern="1200">
          <a:solidFill>
            <a:srgbClr val="2D637F"/>
          </a:solidFill>
          <a:latin typeface="Lucida Grande"/>
          <a:ea typeface="+mn-ea"/>
          <a:cs typeface="Lucida Grande"/>
        </a:defRPr>
      </a:lvl1pPr>
      <a:lvl2pPr marL="742950" indent="-285750" algn="l" defTabSz="457200" rtl="0" eaLnBrk="1" latinLnBrk="0" hangingPunct="1">
        <a:spcBef>
          <a:spcPct val="20000"/>
        </a:spcBef>
        <a:buFont typeface="Arial"/>
        <a:buChar char="–"/>
        <a:defRPr sz="2000" kern="1200">
          <a:solidFill>
            <a:srgbClr val="2D637F"/>
          </a:solidFill>
          <a:latin typeface="Lucida Grande"/>
          <a:ea typeface="+mn-ea"/>
          <a:cs typeface="Lucida Grande"/>
        </a:defRPr>
      </a:lvl2pPr>
      <a:lvl3pPr marL="1143000" indent="-228600" algn="l" defTabSz="457200" rtl="0" eaLnBrk="1" latinLnBrk="0" hangingPunct="1">
        <a:spcBef>
          <a:spcPct val="20000"/>
        </a:spcBef>
        <a:buFont typeface="Arial"/>
        <a:buChar char="•"/>
        <a:defRPr sz="1800" kern="1200">
          <a:solidFill>
            <a:srgbClr val="2D637F"/>
          </a:solidFill>
          <a:latin typeface="Lucida Grande"/>
          <a:ea typeface="+mn-ea"/>
          <a:cs typeface="Lucida Grande"/>
        </a:defRPr>
      </a:lvl3pPr>
      <a:lvl4pPr marL="1600200" indent="-228600" algn="l" defTabSz="457200" rtl="0" eaLnBrk="1" latinLnBrk="0" hangingPunct="1">
        <a:spcBef>
          <a:spcPct val="20000"/>
        </a:spcBef>
        <a:buFont typeface="Arial"/>
        <a:buChar char="–"/>
        <a:defRPr sz="1600" kern="1200">
          <a:solidFill>
            <a:srgbClr val="2D637F"/>
          </a:solidFill>
          <a:latin typeface="Lucida Grande"/>
          <a:ea typeface="+mn-ea"/>
          <a:cs typeface="Lucida Grande"/>
        </a:defRPr>
      </a:lvl4pPr>
      <a:lvl5pPr marL="2057400" indent="-228600" algn="l" defTabSz="457200" rtl="0" eaLnBrk="1" latinLnBrk="0" hangingPunct="1">
        <a:spcBef>
          <a:spcPct val="20000"/>
        </a:spcBef>
        <a:buFont typeface="Arial"/>
        <a:buChar char="»"/>
        <a:defRPr sz="1400" kern="1200">
          <a:solidFill>
            <a:srgbClr val="2D637F"/>
          </a:solidFill>
          <a:latin typeface="Lucida Grande"/>
          <a:ea typeface="+mn-ea"/>
          <a:cs typeface="Lucida Grand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5962648901_0a58d30a05_ov2.jpg"/>
          <p:cNvPicPr>
            <a:picLocks noChangeAspect="1"/>
          </p:cNvPicPr>
          <p:nvPr userDrawn="1"/>
        </p:nvPicPr>
        <p:blipFill rotWithShape="1">
          <a:blip r:embed="rId5">
            <a:extLst>
              <a:ext uri="{28A0092B-C50C-407E-A947-70E740481C1C}">
                <a14:useLocalDpi xmlns:a14="http://schemas.microsoft.com/office/drawing/2010/main" val="0"/>
              </a:ext>
            </a:extLst>
          </a:blip>
          <a:srcRect t="10572"/>
          <a:stretch/>
        </p:blipFill>
        <p:spPr>
          <a:xfrm>
            <a:off x="0" y="0"/>
            <a:ext cx="9157368" cy="6928626"/>
          </a:xfrm>
          <a:prstGeom prst="rect">
            <a:avLst/>
          </a:prstGeom>
        </p:spPr>
      </p:pic>
      <p:pic>
        <p:nvPicPr>
          <p:cNvPr id="13" name="Picture 12"/>
          <p:cNvPicPr>
            <a:picLocks noChangeAspect="1"/>
          </p:cNvPicPr>
          <p:nvPr userDrawn="1"/>
        </p:nvPicPr>
        <p:blipFill>
          <a:blip r:embed="rId6"/>
          <a:stretch>
            <a:fillRect/>
          </a:stretch>
        </p:blipFill>
        <p:spPr>
          <a:xfrm>
            <a:off x="0" y="5686926"/>
            <a:ext cx="9170736" cy="1241700"/>
          </a:xfrm>
          <a:prstGeom prst="rect">
            <a:avLst/>
          </a:prstGeom>
        </p:spPr>
      </p:pic>
      <p:pic>
        <p:nvPicPr>
          <p:cNvPr id="9" name="Picture 8"/>
          <p:cNvPicPr>
            <a:picLocks noChangeAspect="1"/>
          </p:cNvPicPr>
          <p:nvPr userDrawn="1"/>
        </p:nvPicPr>
        <p:blipFill>
          <a:blip r:embed="rId7"/>
          <a:stretch>
            <a:fillRect/>
          </a:stretch>
        </p:blipFill>
        <p:spPr>
          <a:xfrm>
            <a:off x="208627" y="6145121"/>
            <a:ext cx="1745673" cy="533400"/>
          </a:xfrm>
          <a:prstGeom prst="rect">
            <a:avLst/>
          </a:prstGeom>
        </p:spPr>
      </p:pic>
      <p:pic>
        <p:nvPicPr>
          <p:cNvPr id="10" name="Picture 9"/>
          <p:cNvPicPr>
            <a:picLocks noChangeAspect="1"/>
          </p:cNvPicPr>
          <p:nvPr userDrawn="1"/>
        </p:nvPicPr>
        <p:blipFill>
          <a:blip r:embed="rId8"/>
          <a:stretch>
            <a:fillRect/>
          </a:stretch>
        </p:blipFill>
        <p:spPr>
          <a:xfrm>
            <a:off x="6274508" y="0"/>
            <a:ext cx="2869492" cy="2379579"/>
          </a:xfrm>
          <a:prstGeom prst="rect">
            <a:avLst/>
          </a:prstGeom>
        </p:spPr>
      </p:pic>
      <p:pic>
        <p:nvPicPr>
          <p:cNvPr id="8" name="Picture 7"/>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162927" y="6037795"/>
            <a:ext cx="1267176" cy="82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529282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txStyles>
    <p:titleStyle>
      <a:lvl1pPr algn="l" defTabSz="457200" rtl="0" eaLnBrk="1" latinLnBrk="0" hangingPunct="1">
        <a:spcBef>
          <a:spcPct val="0"/>
        </a:spcBef>
        <a:buNone/>
        <a:defRPr sz="5000" kern="1200">
          <a:solidFill>
            <a:srgbClr val="FFFFFF"/>
          </a:solidFill>
          <a:latin typeface="Georgia"/>
          <a:ea typeface="+mj-ea"/>
          <a:cs typeface="Georgia"/>
        </a:defRPr>
      </a:lvl1pPr>
    </p:titleStyle>
    <p:bodyStyle>
      <a:lvl1pPr marL="342900" indent="-342900" algn="l" defTabSz="457200" rtl="0" eaLnBrk="1" latinLnBrk="0" hangingPunct="1">
        <a:spcBef>
          <a:spcPct val="20000"/>
        </a:spcBef>
        <a:buFont typeface="Arial"/>
        <a:buChar char="•"/>
        <a:defRPr sz="2200" kern="1200">
          <a:solidFill>
            <a:srgbClr val="FFFFFF"/>
          </a:solidFill>
          <a:latin typeface="Lucida Grande"/>
          <a:ea typeface="+mn-ea"/>
          <a:cs typeface="Lucida Grande"/>
        </a:defRPr>
      </a:lvl1pPr>
      <a:lvl2pPr marL="742950" indent="-285750" algn="l" defTabSz="457200" rtl="0" eaLnBrk="1" latinLnBrk="0" hangingPunct="1">
        <a:spcBef>
          <a:spcPct val="20000"/>
        </a:spcBef>
        <a:buFont typeface="Arial"/>
        <a:buChar char="–"/>
        <a:defRPr sz="2000" kern="1200">
          <a:solidFill>
            <a:srgbClr val="FFFFFF"/>
          </a:solidFill>
          <a:latin typeface="Lucida Grande"/>
          <a:ea typeface="+mn-ea"/>
          <a:cs typeface="Lucida Grande"/>
        </a:defRPr>
      </a:lvl2pPr>
      <a:lvl3pPr marL="1143000" indent="-228600" algn="l" defTabSz="457200" rtl="0" eaLnBrk="1" latinLnBrk="0" hangingPunct="1">
        <a:spcBef>
          <a:spcPct val="20000"/>
        </a:spcBef>
        <a:buFont typeface="Arial"/>
        <a:buChar char="•"/>
        <a:defRPr sz="1800" kern="1200">
          <a:solidFill>
            <a:srgbClr val="FFFFFF"/>
          </a:solidFill>
          <a:latin typeface="Lucida Grande"/>
          <a:ea typeface="+mn-ea"/>
          <a:cs typeface="Lucida Grande"/>
        </a:defRPr>
      </a:lvl3pPr>
      <a:lvl4pPr marL="1600200" indent="-228600" algn="l" defTabSz="457200" rtl="0" eaLnBrk="1" latinLnBrk="0" hangingPunct="1">
        <a:spcBef>
          <a:spcPct val="20000"/>
        </a:spcBef>
        <a:buFont typeface="Arial"/>
        <a:buChar char="–"/>
        <a:defRPr sz="1600" kern="1200">
          <a:solidFill>
            <a:srgbClr val="FFFFFF"/>
          </a:solidFill>
          <a:latin typeface="Lucida Grande"/>
          <a:ea typeface="+mn-ea"/>
          <a:cs typeface="Lucida Grande"/>
        </a:defRPr>
      </a:lvl4pPr>
      <a:lvl5pPr marL="2057400" indent="-228600" algn="l" defTabSz="457200" rtl="0" eaLnBrk="1" latinLnBrk="0" hangingPunct="1">
        <a:spcBef>
          <a:spcPct val="20000"/>
        </a:spcBef>
        <a:buFont typeface="Arial"/>
        <a:buChar char="»"/>
        <a:defRPr sz="1400" kern="1200">
          <a:solidFill>
            <a:srgbClr val="FFFFFF"/>
          </a:solidFill>
          <a:latin typeface="Lucida Grande"/>
          <a:ea typeface="+mn-ea"/>
          <a:cs typeface="Lucida Grand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mailto:sjladerman@berkeley.ed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7277" y="4570952"/>
            <a:ext cx="8939720" cy="1829848"/>
          </a:xfrm>
        </p:spPr>
        <p:txBody>
          <a:bodyPr/>
          <a:lstStyle/>
          <a:p>
            <a:pPr marL="0" indent="0">
              <a:buNone/>
            </a:pPr>
            <a:r>
              <a:rPr lang="en-US" sz="2400" dirty="0" smtClean="0"/>
              <a:t>Sarah Laderman</a:t>
            </a:r>
          </a:p>
          <a:p>
            <a:pPr marL="0" indent="0">
              <a:buNone/>
            </a:pPr>
            <a:r>
              <a:rPr lang="en-US" sz="2000" dirty="0" smtClean="0"/>
              <a:t>2017 </a:t>
            </a:r>
            <a:r>
              <a:rPr lang="en-US" sz="2000" dirty="0"/>
              <a:t>Winter PONI </a:t>
            </a:r>
            <a:r>
              <a:rPr lang="en-US" sz="2000" dirty="0" smtClean="0"/>
              <a:t>Conference</a:t>
            </a:r>
            <a:endParaRPr lang="en-US" sz="2000" dirty="0"/>
          </a:p>
        </p:txBody>
      </p:sp>
      <p:sp>
        <p:nvSpPr>
          <p:cNvPr id="3" name="Title 2"/>
          <p:cNvSpPr>
            <a:spLocks noGrp="1"/>
          </p:cNvSpPr>
          <p:nvPr>
            <p:ph type="ctrTitle"/>
          </p:nvPr>
        </p:nvSpPr>
        <p:spPr>
          <a:xfrm>
            <a:off x="97277" y="2372752"/>
            <a:ext cx="8622957" cy="1419388"/>
          </a:xfrm>
        </p:spPr>
        <p:txBody>
          <a:bodyPr/>
          <a:lstStyle/>
          <a:p>
            <a:r>
              <a:rPr lang="en-US" sz="4400" b="1" dirty="0" smtClean="0"/>
              <a:t>State Participation in Nonproliferation </a:t>
            </a:r>
            <a:br>
              <a:rPr lang="en-US" sz="4400" b="1" dirty="0" smtClean="0"/>
            </a:br>
            <a:r>
              <a:rPr lang="en-US" sz="4400" b="1" dirty="0" smtClean="0"/>
              <a:t>Regime Networks</a:t>
            </a:r>
            <a:endParaRPr lang="en-US" sz="4400" dirty="0"/>
          </a:p>
        </p:txBody>
      </p:sp>
    </p:spTree>
    <p:extLst>
      <p:ext uri="{BB962C8B-B14F-4D97-AF65-F5344CB8AC3E}">
        <p14:creationId xmlns:p14="http://schemas.microsoft.com/office/powerpoint/2010/main" val="898386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2: Global Proliferation</a:t>
            </a:r>
            <a:endParaRPr lang="en-US" dirty="0"/>
          </a:p>
        </p:txBody>
      </p:sp>
      <p:sp>
        <p:nvSpPr>
          <p:cNvPr id="3" name="Content Placeholder 2"/>
          <p:cNvSpPr>
            <a:spLocks noGrp="1"/>
          </p:cNvSpPr>
          <p:nvPr>
            <p:ph idx="1"/>
          </p:nvPr>
        </p:nvSpPr>
        <p:spPr/>
        <p:txBody>
          <a:bodyPr/>
          <a:lstStyle/>
          <a:p>
            <a:r>
              <a:rPr lang="en-US" dirty="0" smtClean="0"/>
              <a:t>Over all years, </a:t>
            </a:r>
            <a:r>
              <a:rPr lang="en-US" dirty="0"/>
              <a:t>correlated </a:t>
            </a:r>
            <a:r>
              <a:rPr lang="en-US" dirty="0" smtClean="0"/>
              <a:t>treaty EVC </a:t>
            </a:r>
            <a:r>
              <a:rPr lang="en-US" dirty="0"/>
              <a:t>with </a:t>
            </a:r>
            <a:r>
              <a:rPr lang="en-US" dirty="0" smtClean="0"/>
              <a:t>global </a:t>
            </a:r>
            <a:r>
              <a:rPr lang="en-US" dirty="0"/>
              <a:t>proliferation </a:t>
            </a:r>
            <a:r>
              <a:rPr lang="en-US" dirty="0" smtClean="0"/>
              <a:t>levels</a:t>
            </a:r>
            <a:endParaRPr lang="en-US" dirty="0"/>
          </a:p>
          <a:p>
            <a:pPr lvl="1"/>
            <a:r>
              <a:rPr lang="en-US" b="1" dirty="0">
                <a:solidFill>
                  <a:srgbClr val="E09E19"/>
                </a:solidFill>
              </a:rPr>
              <a:t>Hypothesis: </a:t>
            </a:r>
            <a:r>
              <a:rPr lang="en-US" dirty="0"/>
              <a:t>as </a:t>
            </a:r>
            <a:r>
              <a:rPr lang="en-US" dirty="0" smtClean="0"/>
              <a:t>treaty EVC </a:t>
            </a:r>
            <a:r>
              <a:rPr lang="en-US" dirty="0"/>
              <a:t>increases, </a:t>
            </a:r>
            <a:r>
              <a:rPr lang="en-US" dirty="0" smtClean="0"/>
              <a:t>global </a:t>
            </a:r>
            <a:r>
              <a:rPr lang="en-US" dirty="0"/>
              <a:t>proliferation </a:t>
            </a:r>
            <a:r>
              <a:rPr lang="en-US" dirty="0" smtClean="0"/>
              <a:t>should </a:t>
            </a:r>
            <a:r>
              <a:rPr lang="en-US" dirty="0" smtClean="0"/>
              <a:t>decrease</a:t>
            </a:r>
          </a:p>
          <a:p>
            <a:endParaRPr lang="en-US" dirty="0"/>
          </a:p>
          <a:p>
            <a:r>
              <a:rPr lang="en-US" dirty="0" smtClean="0"/>
              <a:t>Global proliferation level is the sum of all individual state proliferation levels in the network</a:t>
            </a:r>
            <a:endParaRPr lang="en-US" dirty="0"/>
          </a:p>
          <a:p>
            <a:endParaRPr lang="en-US" dirty="0"/>
          </a:p>
        </p:txBody>
      </p:sp>
    </p:spTree>
    <p:extLst>
      <p:ext uri="{BB962C8B-B14F-4D97-AF65-F5344CB8AC3E}">
        <p14:creationId xmlns:p14="http://schemas.microsoft.com/office/powerpoint/2010/main" val="18469271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499" y="0"/>
            <a:ext cx="8510917" cy="1351412"/>
          </a:xfrm>
        </p:spPr>
        <p:txBody>
          <a:bodyPr>
            <a:noAutofit/>
          </a:bodyPr>
          <a:lstStyle/>
          <a:p>
            <a:r>
              <a:rPr lang="en-US" sz="3600" dirty="0" smtClean="0"/>
              <a:t>Test 2: </a:t>
            </a:r>
            <a:r>
              <a:rPr lang="en-US" sz="3600" dirty="0" smtClean="0"/>
              <a:t/>
            </a:r>
            <a:br>
              <a:rPr lang="en-US" sz="3600" dirty="0" smtClean="0"/>
            </a:br>
            <a:r>
              <a:rPr lang="en-US" sz="3600" dirty="0"/>
              <a:t>	</a:t>
            </a:r>
            <a:r>
              <a:rPr lang="en-US" sz="3600" dirty="0" smtClean="0"/>
              <a:t>	</a:t>
            </a:r>
            <a:r>
              <a:rPr lang="en-US" sz="3600" dirty="0" smtClean="0"/>
              <a:t>Data Partially Supports Hypothesis</a:t>
            </a:r>
            <a:endParaRPr lang="en-US" sz="3600" dirty="0"/>
          </a:p>
        </p:txBody>
      </p:sp>
      <p:sp>
        <p:nvSpPr>
          <p:cNvPr id="3" name="Content Placeholder 2"/>
          <p:cNvSpPr>
            <a:spLocks noGrp="1"/>
          </p:cNvSpPr>
          <p:nvPr>
            <p:ph idx="1"/>
          </p:nvPr>
        </p:nvSpPr>
        <p:spPr>
          <a:xfrm>
            <a:off x="469900" y="3547872"/>
            <a:ext cx="8198612" cy="2597746"/>
          </a:xfrm>
        </p:spPr>
        <p:txBody>
          <a:bodyPr>
            <a:normAutofit/>
          </a:bodyPr>
          <a:lstStyle/>
          <a:p>
            <a:r>
              <a:rPr lang="en-US" dirty="0" smtClean="0"/>
              <a:t>NPT results do not support hypothesis</a:t>
            </a:r>
            <a:endParaRPr lang="en-US" dirty="0"/>
          </a:p>
          <a:p>
            <a:pPr lvl="1"/>
            <a:r>
              <a:rPr lang="en-US" dirty="0"/>
              <a:t>Positive </a:t>
            </a:r>
            <a:r>
              <a:rPr lang="en-US" dirty="0" smtClean="0"/>
              <a:t>correlation, statistically significant</a:t>
            </a:r>
            <a:endParaRPr lang="en-US" dirty="0"/>
          </a:p>
          <a:p>
            <a:endParaRPr lang="en-US" dirty="0"/>
          </a:p>
          <a:p>
            <a:r>
              <a:rPr lang="en-US" dirty="0" smtClean="0"/>
              <a:t>NWFZ results support hypothesis</a:t>
            </a:r>
            <a:endParaRPr lang="en-US" dirty="0"/>
          </a:p>
          <a:p>
            <a:pPr lvl="1"/>
            <a:r>
              <a:rPr lang="en-US" dirty="0"/>
              <a:t>Negative </a:t>
            </a:r>
            <a:r>
              <a:rPr lang="en-US" dirty="0" smtClean="0"/>
              <a:t>correlation, statistically significant</a:t>
            </a: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80415227"/>
              </p:ext>
            </p:extLst>
          </p:nvPr>
        </p:nvGraphicFramePr>
        <p:xfrm>
          <a:off x="231139" y="1387988"/>
          <a:ext cx="8724277" cy="1903959"/>
        </p:xfrm>
        <a:graphic>
          <a:graphicData uri="http://schemas.openxmlformats.org/drawingml/2006/table">
            <a:tbl>
              <a:tblPr firstRow="1" firstCol="1" bandRow="1"/>
              <a:tblGrid>
                <a:gridCol w="4267707"/>
                <a:gridCol w="2228285"/>
                <a:gridCol w="2228285"/>
              </a:tblGrid>
              <a:tr h="1083664">
                <a:tc>
                  <a:txBody>
                    <a:bodyPr/>
                    <a:lstStyle/>
                    <a:p>
                      <a:pPr marL="0" marR="0" indent="0" algn="l"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kern="1200" dirty="0">
                          <a:solidFill>
                            <a:schemeClr val="bg1"/>
                          </a:solidFill>
                          <a:latin typeface="Lucida Grande" charset="0"/>
                          <a:ea typeface="Lucida Grande" charset="0"/>
                          <a:cs typeface="Lucida Grande" charset="0"/>
                        </a:rPr>
                        <a:t>**p &lt; 0.01; n = </a:t>
                      </a:r>
                      <a:r>
                        <a:rPr lang="en-US" sz="1400" kern="1200" dirty="0" smtClean="0">
                          <a:solidFill>
                            <a:schemeClr val="bg1"/>
                          </a:solidFill>
                          <a:latin typeface="Lucida Grande" charset="0"/>
                          <a:ea typeface="Lucida Grande" charset="0"/>
                          <a:cs typeface="Lucida Grande" charset="0"/>
                        </a:rPr>
                        <a:t>34</a:t>
                      </a:r>
                      <a:endParaRPr lang="en-US" sz="1400" kern="1200" dirty="0">
                        <a:solidFill>
                          <a:schemeClr val="bg1"/>
                        </a:solidFill>
                        <a:latin typeface="Lucida Grande" charset="0"/>
                        <a:ea typeface="Lucida Grande" charset="0"/>
                        <a:cs typeface="Lucida Grande"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c>
                  <a:txBody>
                    <a:bodyPr/>
                    <a:lstStyle/>
                    <a:p>
                      <a:pPr marL="0" marR="0" indent="0" algn="ctr" defTabSz="457200" rtl="0" eaLnBrk="1" latinLnBrk="0" hangingPunct="1">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2000" kern="1200" dirty="0" smtClean="0">
                          <a:solidFill>
                            <a:schemeClr val="bg1"/>
                          </a:solidFill>
                          <a:latin typeface="Lucida Grande" charset="0"/>
                          <a:ea typeface="Lucida Grande" charset="0"/>
                          <a:cs typeface="Lucida Grande" charset="0"/>
                        </a:rPr>
                        <a:t>NPT</a:t>
                      </a:r>
                      <a:endParaRPr lang="en-US" sz="2000" kern="1200" dirty="0">
                        <a:solidFill>
                          <a:schemeClr val="bg1"/>
                        </a:solidFill>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c>
                  <a:txBody>
                    <a:bodyPr/>
                    <a:lstStyle/>
                    <a:p>
                      <a:pPr marL="0" marR="0" indent="0" algn="ctr"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kern="1200" dirty="0" smtClean="0">
                          <a:solidFill>
                            <a:schemeClr val="bg1"/>
                          </a:solidFill>
                          <a:latin typeface="Lucida Grande" charset="0"/>
                          <a:ea typeface="Lucida Grande" charset="0"/>
                          <a:cs typeface="Lucida Grande" charset="0"/>
                        </a:rPr>
                        <a:t>NWFZ</a:t>
                      </a:r>
                      <a:endParaRPr lang="en-US" sz="2000" kern="1200" dirty="0">
                        <a:solidFill>
                          <a:schemeClr val="bg1"/>
                        </a:solidFill>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r>
              <a:tr h="820295">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dirty="0" smtClean="0">
                          <a:solidFill>
                            <a:srgbClr val="2D637F"/>
                          </a:solidFill>
                          <a:effectLst/>
                          <a:latin typeface="Lucida Grande" charset="0"/>
                          <a:ea typeface="Lucida Grande" charset="0"/>
                          <a:cs typeface="Lucida Grande" charset="0"/>
                        </a:rPr>
                        <a:t>EVC</a:t>
                      </a:r>
                      <a:r>
                        <a:rPr lang="en-US" sz="1800" baseline="0" dirty="0" smtClean="0">
                          <a:solidFill>
                            <a:srgbClr val="2D637F"/>
                          </a:solidFill>
                          <a:effectLst/>
                          <a:latin typeface="Lucida Grande" charset="0"/>
                          <a:ea typeface="Lucida Grande" charset="0"/>
                          <a:cs typeface="Lucida Grande" charset="0"/>
                        </a:rPr>
                        <a:t> / Global Proliferation Correlation Coefficient</a:t>
                      </a:r>
                      <a:endParaRPr lang="en-US" sz="18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2000" dirty="0" smtClean="0">
                          <a:solidFill>
                            <a:srgbClr val="2D637F"/>
                          </a:solidFill>
                          <a:effectLst/>
                          <a:latin typeface="Lucida Grande" charset="0"/>
                          <a:ea typeface="Lucida Grande" charset="0"/>
                          <a:cs typeface="Lucida Grande" charset="0"/>
                        </a:rPr>
                        <a:t>0.462**</a:t>
                      </a:r>
                      <a:endParaRPr lang="en-US" sz="20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dirty="0" smtClean="0">
                          <a:solidFill>
                            <a:srgbClr val="2D637F"/>
                          </a:solidFill>
                          <a:effectLst/>
                          <a:latin typeface="Lucida Grande" charset="0"/>
                          <a:ea typeface="Lucida Grande" charset="0"/>
                          <a:cs typeface="Lucida Grande" charset="0"/>
                        </a:rPr>
                        <a:t>-0.666**</a:t>
                      </a:r>
                      <a:endParaRPr lang="en-US" sz="20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7178714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69899" y="1558241"/>
            <a:ext cx="8418919" cy="4077449"/>
          </a:xfrm>
        </p:spPr>
        <p:txBody>
          <a:bodyPr>
            <a:normAutofit/>
          </a:bodyPr>
          <a:lstStyle/>
          <a:p>
            <a:r>
              <a:rPr lang="en-US" dirty="0"/>
              <a:t>NPT and NWFZ membership seems to be a self-enforcing mechanism encouraging nonproliferation tendencies in the individual state</a:t>
            </a:r>
          </a:p>
          <a:p>
            <a:endParaRPr lang="en-US" dirty="0"/>
          </a:p>
          <a:p>
            <a:r>
              <a:rPr lang="en-US" dirty="0"/>
              <a:t>As NWFZs become more integrated into the global nonproliferation treaty regime, NWFZs gain in efficacy</a:t>
            </a:r>
          </a:p>
          <a:p>
            <a:endParaRPr lang="en-US" dirty="0"/>
          </a:p>
          <a:p>
            <a:r>
              <a:rPr lang="en-US" dirty="0"/>
              <a:t>No evidence for NPT effect on global nonproliferation </a:t>
            </a:r>
            <a:r>
              <a:rPr lang="en-US" dirty="0" smtClean="0"/>
              <a:t>norms</a:t>
            </a:r>
            <a:endParaRPr lang="en-US" dirty="0"/>
          </a:p>
        </p:txBody>
      </p:sp>
    </p:spTree>
    <p:extLst>
      <p:ext uri="{BB962C8B-B14F-4D97-AF65-F5344CB8AC3E}">
        <p14:creationId xmlns:p14="http://schemas.microsoft.com/office/powerpoint/2010/main" val="10895700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Implications</a:t>
            </a:r>
            <a:endParaRPr lang="en-US" dirty="0"/>
          </a:p>
        </p:txBody>
      </p:sp>
      <p:sp>
        <p:nvSpPr>
          <p:cNvPr id="3" name="Content Placeholder 2"/>
          <p:cNvSpPr>
            <a:spLocks noGrp="1"/>
          </p:cNvSpPr>
          <p:nvPr>
            <p:ph idx="1"/>
          </p:nvPr>
        </p:nvSpPr>
        <p:spPr>
          <a:xfrm>
            <a:off x="469900" y="1558241"/>
            <a:ext cx="8482714" cy="4481052"/>
          </a:xfrm>
        </p:spPr>
        <p:txBody>
          <a:bodyPr>
            <a:normAutofit/>
          </a:bodyPr>
          <a:lstStyle/>
          <a:p>
            <a:r>
              <a:rPr lang="en-US" dirty="0" smtClean="0"/>
              <a:t>Demonstrates </a:t>
            </a:r>
            <a:r>
              <a:rPr lang="en-US" dirty="0"/>
              <a:t>the utility of network science for nuclear nonproliferation policy </a:t>
            </a:r>
            <a:r>
              <a:rPr lang="en-US" dirty="0" smtClean="0"/>
              <a:t>analysis</a:t>
            </a:r>
          </a:p>
          <a:p>
            <a:endParaRPr lang="en-US" dirty="0" smtClean="0"/>
          </a:p>
          <a:p>
            <a:r>
              <a:rPr lang="en-US" dirty="0" smtClean="0"/>
              <a:t>NPT </a:t>
            </a:r>
            <a:r>
              <a:rPr lang="en-US" dirty="0"/>
              <a:t>negotiations likely more effective on case-by-case </a:t>
            </a:r>
            <a:r>
              <a:rPr lang="en-US" dirty="0" smtClean="0"/>
              <a:t>basis</a:t>
            </a:r>
            <a:endParaRPr lang="en-US" dirty="0"/>
          </a:p>
          <a:p>
            <a:pPr lvl="1"/>
            <a:r>
              <a:rPr lang="en-US" dirty="0"/>
              <a:t>Negative implications for Ban Treaty</a:t>
            </a:r>
          </a:p>
          <a:p>
            <a:endParaRPr lang="en-US" dirty="0" smtClean="0"/>
          </a:p>
          <a:p>
            <a:r>
              <a:rPr lang="en-US" dirty="0" smtClean="0"/>
              <a:t>Spreading </a:t>
            </a:r>
            <a:r>
              <a:rPr lang="en-US" dirty="0"/>
              <a:t>NWFZs to more regions may aid in global </a:t>
            </a:r>
            <a:r>
              <a:rPr lang="en-US" dirty="0" smtClean="0"/>
              <a:t>nonproliferation</a:t>
            </a:r>
            <a:endParaRPr lang="en-US" dirty="0"/>
          </a:p>
          <a:p>
            <a:pPr lvl="1"/>
            <a:r>
              <a:rPr lang="en-US" dirty="0"/>
              <a:t>Positive implication for </a:t>
            </a:r>
            <a:r>
              <a:rPr lang="en-US" dirty="0" smtClean="0"/>
              <a:t>NWFZs, e.g., Middle </a:t>
            </a:r>
            <a:r>
              <a:rPr lang="en-US" dirty="0"/>
              <a:t>Eastern </a:t>
            </a:r>
            <a:r>
              <a:rPr lang="en-US" dirty="0" smtClean="0"/>
              <a:t>NWFZ</a:t>
            </a:r>
            <a:endParaRPr lang="en-US" dirty="0"/>
          </a:p>
        </p:txBody>
      </p:sp>
    </p:spTree>
    <p:extLst>
      <p:ext uri="{BB962C8B-B14F-4D97-AF65-F5344CB8AC3E}">
        <p14:creationId xmlns:p14="http://schemas.microsoft.com/office/powerpoint/2010/main" val="633969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407888"/>
            <a:ext cx="7766050" cy="730447"/>
          </a:xfrm>
        </p:spPr>
        <p:txBody>
          <a:bodyPr>
            <a:normAutofit/>
          </a:bodyPr>
          <a:lstStyle/>
          <a:p>
            <a:r>
              <a:rPr lang="en-US" sz="3600" dirty="0" smtClean="0"/>
              <a:t>Contact Information</a:t>
            </a:r>
            <a:endParaRPr lang="en-US" sz="3600" dirty="0"/>
          </a:p>
        </p:txBody>
      </p:sp>
      <p:sp>
        <p:nvSpPr>
          <p:cNvPr id="8" name="Content Placeholder 2"/>
          <p:cNvSpPr>
            <a:spLocks noGrp="1"/>
          </p:cNvSpPr>
          <p:nvPr>
            <p:ph idx="1"/>
          </p:nvPr>
        </p:nvSpPr>
        <p:spPr>
          <a:xfrm>
            <a:off x="457200" y="1226663"/>
            <a:ext cx="7740650" cy="1022042"/>
          </a:xfrm>
        </p:spPr>
        <p:txBody>
          <a:bodyPr>
            <a:normAutofit/>
          </a:bodyPr>
          <a:lstStyle/>
          <a:p>
            <a:pPr marL="0" indent="0" algn="ctr">
              <a:buNone/>
            </a:pPr>
            <a:r>
              <a:rPr lang="en-US" dirty="0" smtClean="0"/>
              <a:t>Sarah Laderman</a:t>
            </a:r>
          </a:p>
          <a:p>
            <a:pPr marL="0" indent="0" algn="ctr">
              <a:buNone/>
            </a:pPr>
            <a:r>
              <a:rPr lang="en-US" dirty="0" smtClean="0">
                <a:hlinkClick r:id="rId3"/>
              </a:rPr>
              <a:t>sjladerman@berkeley.edu</a:t>
            </a:r>
            <a:endParaRPr lang="en-US" dirty="0" smtClean="0"/>
          </a:p>
          <a:p>
            <a:pPr lvl="1" algn="ctr"/>
            <a:endParaRPr lang="en-US" dirty="0"/>
          </a:p>
          <a:p>
            <a:pPr lvl="1" algn="ctr"/>
            <a:endParaRPr lang="en-US" dirty="0" smtClean="0"/>
          </a:p>
          <a:p>
            <a:pPr lvl="1" algn="ctr"/>
            <a:endParaRPr lang="en-US" dirty="0"/>
          </a:p>
          <a:p>
            <a:pPr marL="457200" lvl="1" indent="0" algn="ctr">
              <a:buNone/>
            </a:pPr>
            <a:endParaRPr lang="en-US" dirty="0" smtClean="0"/>
          </a:p>
          <a:p>
            <a:pPr lvl="1" algn="ctr"/>
            <a:endParaRPr lang="en-US" dirty="0"/>
          </a:p>
        </p:txBody>
      </p:sp>
      <p:sp>
        <p:nvSpPr>
          <p:cNvPr id="5" name="Content Placeholder 2"/>
          <p:cNvSpPr>
            <a:spLocks noGrp="1"/>
          </p:cNvSpPr>
          <p:nvPr>
            <p:ph idx="4294967295"/>
          </p:nvPr>
        </p:nvSpPr>
        <p:spPr>
          <a:xfrm>
            <a:off x="457200" y="3011488"/>
            <a:ext cx="8281988" cy="2741612"/>
          </a:xfrm>
        </p:spPr>
        <p:txBody>
          <a:bodyPr>
            <a:normAutofit lnSpcReduction="10000"/>
          </a:bodyPr>
          <a:lstStyle/>
          <a:p>
            <a:pPr marL="0" indent="0">
              <a:buNone/>
            </a:pPr>
            <a:r>
              <a:rPr lang="en-US" altLang="en-US" sz="1200" dirty="0">
                <a:latin typeface="Arial" charset="0"/>
              </a:rPr>
              <a:t>I would like to thank my Complexity Group co-researchers from (1) UC Berkeley: Bethany Goldblum, Elie Katzenson, Nathanial Mahowald, Yara Mubarak, Suchismita Padhy, Lakshmi Ramesh, Andrew Reddie, Christopher Stewart, Austin Wright; (2) National Securities Technologies, LLC: Hart Kornell; and (3) Sandia National Laboratories: Zoe Gastelum.</a:t>
            </a:r>
          </a:p>
          <a:p>
            <a:pPr marL="0" indent="0">
              <a:buNone/>
            </a:pPr>
            <a:endParaRPr lang="en-US" altLang="en-US" sz="1200" dirty="0">
              <a:latin typeface="Arial" charset="0"/>
            </a:endParaRPr>
          </a:p>
          <a:p>
            <a:pPr marL="0" indent="0">
              <a:buNone/>
            </a:pPr>
            <a:r>
              <a:rPr lang="en-US" altLang="en-US" sz="1200" dirty="0">
                <a:latin typeface="Arial" charset="0"/>
              </a:rPr>
              <a:t>This material is based upon work supported by the Department of Energy National Nuclear Security Administration under Award Number DE-NA0003180.</a:t>
            </a:r>
          </a:p>
          <a:p>
            <a:pPr marL="0" indent="0">
              <a:buNone/>
            </a:pPr>
            <a:endParaRPr lang="en-US" altLang="en-US" sz="1200" dirty="0">
              <a:latin typeface="Arial" charset="0"/>
            </a:endParaRPr>
          </a:p>
          <a:p>
            <a:pPr marL="0" indent="0">
              <a:buNone/>
            </a:pPr>
            <a:r>
              <a:rPr lang="en-US" altLang="en-US" sz="1200" dirty="0">
                <a:latin typeface="Arial" charset="0"/>
              </a:rPr>
              <a:t>Disclaimer: This presentation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p>
        </p:txBody>
      </p:sp>
      <p:sp>
        <p:nvSpPr>
          <p:cNvPr id="2" name="AutoShape 2" descr="http://fas.org/nuke/guide/israel/nuke/stockpilegraph.jpg"/>
          <p:cNvSpPr>
            <a:spLocks noChangeAspect="1" noChangeArrowheads="1"/>
          </p:cNvSpPr>
          <p:nvPr/>
        </p:nvSpPr>
        <p:spPr bwMode="auto">
          <a:xfrm>
            <a:off x="155575" y="-1371600"/>
            <a:ext cx="5676900"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 name="Title 8"/>
          <p:cNvSpPr txBox="1">
            <a:spLocks/>
          </p:cNvSpPr>
          <p:nvPr/>
        </p:nvSpPr>
        <p:spPr>
          <a:xfrm>
            <a:off x="486569" y="2248705"/>
            <a:ext cx="7766050" cy="726623"/>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200" kern="1200">
                <a:solidFill>
                  <a:srgbClr val="E09E19"/>
                </a:solidFill>
                <a:latin typeface="Georgia"/>
                <a:ea typeface="+mj-ea"/>
                <a:cs typeface="Georgia"/>
              </a:defRPr>
            </a:lvl1pPr>
          </a:lstStyle>
          <a:p>
            <a:r>
              <a:rPr lang="en-US" sz="3600" dirty="0" smtClean="0"/>
              <a:t>Acknowledgements and Disclaimer</a:t>
            </a:r>
            <a:endParaRPr lang="en-US" sz="3600" dirty="0"/>
          </a:p>
        </p:txBody>
      </p:sp>
    </p:spTree>
    <p:extLst>
      <p:ext uri="{BB962C8B-B14F-4D97-AF65-F5344CB8AC3E}">
        <p14:creationId xmlns:p14="http://schemas.microsoft.com/office/powerpoint/2010/main" val="415270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Tree>
    <p:extLst>
      <p:ext uri="{BB962C8B-B14F-4D97-AF65-F5344CB8AC3E}">
        <p14:creationId xmlns:p14="http://schemas.microsoft.com/office/powerpoint/2010/main" val="1201497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7766050" cy="637952"/>
          </a:xfrm>
        </p:spPr>
        <p:txBody>
          <a:bodyPr>
            <a:normAutofit fontScale="90000"/>
          </a:bodyPr>
          <a:lstStyle/>
          <a:p>
            <a:r>
              <a:rPr lang="en-US" sz="3600" dirty="0" smtClean="0"/>
              <a:t>Test 1: </a:t>
            </a:r>
            <a:r>
              <a:rPr lang="en-US" sz="3600" dirty="0" smtClean="0"/>
              <a:t>1974 Full Data</a:t>
            </a:r>
            <a:endParaRPr lang="en-US" sz="3600" dirty="0"/>
          </a:p>
        </p:txBody>
      </p:sp>
      <p:sp>
        <p:nvSpPr>
          <p:cNvPr id="3" name="Content Placeholder 2"/>
          <p:cNvSpPr>
            <a:spLocks noGrp="1"/>
          </p:cNvSpPr>
          <p:nvPr>
            <p:ph idx="1"/>
          </p:nvPr>
        </p:nvSpPr>
        <p:spPr>
          <a:xfrm>
            <a:off x="469900" y="637953"/>
            <a:ext cx="8674100" cy="893134"/>
          </a:xfrm>
        </p:spPr>
        <p:txBody>
          <a:bodyPr>
            <a:normAutofit fontScale="85000" lnSpcReduction="20000"/>
          </a:bodyPr>
          <a:lstStyle/>
          <a:p>
            <a:r>
              <a:rPr lang="en-US" dirty="0" smtClean="0"/>
              <a:t>1974 </a:t>
            </a:r>
            <a:r>
              <a:rPr lang="en-US" dirty="0"/>
              <a:t>networks support </a:t>
            </a:r>
            <a:r>
              <a:rPr lang="en-US" dirty="0" smtClean="0"/>
              <a:t>hypothesis</a:t>
            </a:r>
            <a:endParaRPr lang="en-US" dirty="0"/>
          </a:p>
          <a:p>
            <a:pPr lvl="1"/>
            <a:r>
              <a:rPr lang="en-US" dirty="0"/>
              <a:t>Signature Network Correlation Coefficient = -0.173 (p = 0.041)</a:t>
            </a:r>
          </a:p>
          <a:p>
            <a:pPr lvl="1"/>
            <a:r>
              <a:rPr lang="en-US" dirty="0"/>
              <a:t>Ratification Network Correlation Coefficient = -0.249 (p = 0.003)</a:t>
            </a:r>
          </a:p>
          <a:p>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183" t="6221" r="7431" b="-24"/>
          <a:stretch/>
        </p:blipFill>
        <p:spPr bwMode="auto">
          <a:xfrm>
            <a:off x="1246150" y="1531087"/>
            <a:ext cx="6664473" cy="532691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153233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Test 1: </a:t>
            </a:r>
            <a:r>
              <a:rPr lang="en-US" sz="3600" dirty="0" smtClean="0"/>
              <a:t>Full Results</a:t>
            </a:r>
            <a:endParaRPr lang="en-US" sz="3600" dirty="0"/>
          </a:p>
        </p:txBody>
      </p:sp>
      <p:pic>
        <p:nvPicPr>
          <p:cNvPr id="5" name="Picture 4"/>
          <p:cNvPicPr/>
          <p:nvPr/>
        </p:nvPicPr>
        <p:blipFill rotWithShape="1">
          <a:blip r:embed="rId3">
            <a:extLst>
              <a:ext uri="{28A0092B-C50C-407E-A947-70E740481C1C}">
                <a14:useLocalDpi xmlns:a14="http://schemas.microsoft.com/office/drawing/2010/main" val="0"/>
              </a:ext>
            </a:extLst>
          </a:blip>
          <a:srcRect l="2359" t="4694" r="6467" b="1850"/>
          <a:stretch/>
        </p:blipFill>
        <p:spPr bwMode="auto">
          <a:xfrm>
            <a:off x="959500" y="1268678"/>
            <a:ext cx="7225000" cy="558932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19587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Test 2: </a:t>
            </a:r>
            <a:r>
              <a:rPr lang="en-US" sz="3600" dirty="0" smtClean="0"/>
              <a:t>Full Data</a:t>
            </a:r>
            <a:endParaRPr lang="en-US" sz="3600" dirty="0"/>
          </a:p>
        </p:txBody>
      </p:sp>
      <p:sp>
        <p:nvSpPr>
          <p:cNvPr id="3" name="Content Placeholder 2"/>
          <p:cNvSpPr>
            <a:spLocks noGrp="1"/>
          </p:cNvSpPr>
          <p:nvPr>
            <p:ph idx="1"/>
          </p:nvPr>
        </p:nvSpPr>
        <p:spPr/>
        <p:txBody>
          <a:bodyPr>
            <a:normAutofit/>
          </a:bodyPr>
          <a:lstStyle/>
          <a:p>
            <a:r>
              <a:rPr lang="en-US" dirty="0"/>
              <a:t>Treaty EVCs versus Global </a:t>
            </a:r>
            <a:r>
              <a:rPr lang="en-US"/>
              <a:t>Proliferation </a:t>
            </a:r>
            <a:r>
              <a:rPr lang="en-US" smtClean="0"/>
              <a:t>Levels</a:t>
            </a:r>
            <a:endParaRPr lang="en-US" dirty="0"/>
          </a:p>
        </p:txBody>
      </p:sp>
      <p:pic>
        <p:nvPicPr>
          <p:cNvPr id="5" name="Picture 4"/>
          <p:cNvPicPr/>
          <p:nvPr/>
        </p:nvPicPr>
        <p:blipFill rotWithShape="1">
          <a:blip r:embed="rId2">
            <a:extLst>
              <a:ext uri="{28A0092B-C50C-407E-A947-70E740481C1C}">
                <a14:useLocalDpi xmlns:a14="http://schemas.microsoft.com/office/drawing/2010/main" val="0"/>
              </a:ext>
            </a:extLst>
          </a:blip>
          <a:srcRect l="4610" t="5371" r="7975"/>
          <a:stretch/>
        </p:blipFill>
        <p:spPr bwMode="auto">
          <a:xfrm>
            <a:off x="-2" y="2129658"/>
            <a:ext cx="4748463" cy="3614479"/>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extLst>
              <a:ext uri="{28A0092B-C50C-407E-A947-70E740481C1C}">
                <a14:useLocalDpi xmlns:a14="http://schemas.microsoft.com/office/drawing/2010/main" val="0"/>
              </a:ext>
            </a:extLst>
          </a:blip>
          <a:srcRect l="4613" t="5419" r="7715"/>
          <a:stretch/>
        </p:blipFill>
        <p:spPr bwMode="auto">
          <a:xfrm>
            <a:off x="4748462" y="2129658"/>
            <a:ext cx="4395538" cy="36144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918939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0"/>
            <a:ext cx="7766050" cy="1150353"/>
          </a:xfrm>
        </p:spPr>
        <p:txBody>
          <a:bodyPr/>
          <a:lstStyle/>
          <a:p>
            <a:r>
              <a:rPr lang="en-US" dirty="0" smtClean="0"/>
              <a:t>Test 2: </a:t>
            </a:r>
            <a:r>
              <a:rPr lang="en-US" dirty="0" smtClean="0"/>
              <a:t>Full Results</a:t>
            </a:r>
            <a:endParaRPr lang="en-US" dirty="0"/>
          </a:p>
        </p:txBody>
      </p:sp>
      <p:sp>
        <p:nvSpPr>
          <p:cNvPr id="3" name="Content Placeholder 2"/>
          <p:cNvSpPr>
            <a:spLocks noGrp="1"/>
          </p:cNvSpPr>
          <p:nvPr>
            <p:ph idx="1"/>
          </p:nvPr>
        </p:nvSpPr>
        <p:spPr>
          <a:xfrm>
            <a:off x="469900" y="3104707"/>
            <a:ext cx="7740650" cy="3040912"/>
          </a:xfrm>
        </p:spPr>
        <p:txBody>
          <a:bodyPr>
            <a:normAutofit/>
          </a:bodyPr>
          <a:lstStyle/>
          <a:p>
            <a:r>
              <a:rPr lang="en-US" dirty="0"/>
              <a:t>Data partially supports </a:t>
            </a:r>
            <a:r>
              <a:rPr lang="en-US" dirty="0" smtClean="0"/>
              <a:t>hypothesis</a:t>
            </a:r>
            <a:endParaRPr lang="en-US" dirty="0"/>
          </a:p>
          <a:p>
            <a:pPr lvl="1"/>
            <a:r>
              <a:rPr lang="en-US" dirty="0"/>
              <a:t>NPT </a:t>
            </a:r>
          </a:p>
          <a:p>
            <a:pPr lvl="2"/>
            <a:r>
              <a:rPr lang="en-US" dirty="0"/>
              <a:t>Positive correlations, statistical significance</a:t>
            </a:r>
          </a:p>
          <a:p>
            <a:pPr lvl="2"/>
            <a:r>
              <a:rPr lang="en-US" dirty="0"/>
              <a:t>Ratification has a less positive correlation than signature</a:t>
            </a:r>
          </a:p>
          <a:p>
            <a:pPr lvl="1"/>
            <a:r>
              <a:rPr lang="en-US" dirty="0"/>
              <a:t>NWFZ</a:t>
            </a:r>
          </a:p>
          <a:p>
            <a:pPr lvl="2"/>
            <a:r>
              <a:rPr lang="en-US" dirty="0"/>
              <a:t>Negative correlations, statistical significance</a:t>
            </a:r>
          </a:p>
          <a:p>
            <a:pPr lvl="2"/>
            <a:r>
              <a:rPr lang="en-US" dirty="0"/>
              <a:t>Signature has a more negative correlation than ratification</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9396235"/>
              </p:ext>
            </p:extLst>
          </p:nvPr>
        </p:nvGraphicFramePr>
        <p:xfrm>
          <a:off x="231141" y="1022121"/>
          <a:ext cx="8724276" cy="1933731"/>
        </p:xfrm>
        <a:graphic>
          <a:graphicData uri="http://schemas.openxmlformats.org/drawingml/2006/table">
            <a:tbl>
              <a:tblPr firstRow="1" firstCol="1" bandRow="1"/>
              <a:tblGrid>
                <a:gridCol w="2384468"/>
                <a:gridCol w="3211033"/>
                <a:gridCol w="3128775"/>
              </a:tblGrid>
              <a:tr h="966387">
                <a:tc>
                  <a:txBody>
                    <a:bodyPr/>
                    <a:lstStyle/>
                    <a:p>
                      <a:pPr marL="0" marR="0" indent="0" algn="l"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kern="1200" dirty="0">
                          <a:solidFill>
                            <a:schemeClr val="bg1"/>
                          </a:solidFill>
                          <a:latin typeface="Lucida Grande" charset="0"/>
                          <a:ea typeface="Lucida Grande" charset="0"/>
                          <a:cs typeface="Lucida Grande" charset="0"/>
                        </a:rPr>
                        <a:t>**p &lt; 0.01; n = </a:t>
                      </a:r>
                      <a:r>
                        <a:rPr lang="en-US" sz="1400" kern="1200" dirty="0" smtClean="0">
                          <a:solidFill>
                            <a:schemeClr val="bg1"/>
                          </a:solidFill>
                          <a:latin typeface="Lucida Grande" charset="0"/>
                          <a:ea typeface="Lucida Grande" charset="0"/>
                          <a:cs typeface="Lucida Grande" charset="0"/>
                        </a:rPr>
                        <a:t>34</a:t>
                      </a:r>
                      <a:endParaRPr lang="en-US" sz="1400" kern="1200" dirty="0">
                        <a:solidFill>
                          <a:schemeClr val="bg1"/>
                        </a:solidFill>
                        <a:latin typeface="Lucida Grande" charset="0"/>
                        <a:ea typeface="Lucida Grande" charset="0"/>
                        <a:cs typeface="Lucida Grande"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c>
                  <a:txBody>
                    <a:bodyPr/>
                    <a:lstStyle/>
                    <a:p>
                      <a:pPr marL="0" marR="0" indent="0" algn="ctr" defTabSz="457200" rtl="0" eaLnBrk="1" latinLnBrk="0" hangingPunct="1">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a:solidFill>
                            <a:schemeClr val="bg1"/>
                          </a:solidFill>
                          <a:latin typeface="Lucida Grande" charset="0"/>
                          <a:ea typeface="Lucida Grande" charset="0"/>
                          <a:cs typeface="Lucida Grande" charset="0"/>
                        </a:rPr>
                        <a:t>NPT EVC / </a:t>
                      </a:r>
                    </a:p>
                    <a:p>
                      <a:pPr marL="0" marR="0" indent="0" algn="ctr" defTabSz="457200" rtl="0" eaLnBrk="1" latinLnBrk="0" hangingPunct="1">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a:solidFill>
                            <a:schemeClr val="bg1"/>
                          </a:solidFill>
                          <a:latin typeface="Lucida Grande" charset="0"/>
                          <a:ea typeface="Lucida Grande" charset="0"/>
                          <a:cs typeface="Lucida Grande" charset="0"/>
                        </a:rPr>
                        <a:t>Global Proliferation </a:t>
                      </a:r>
                      <a:endParaRPr lang="en-US" sz="1600" kern="1200" dirty="0" smtClean="0">
                        <a:solidFill>
                          <a:schemeClr val="bg1"/>
                        </a:solidFill>
                        <a:latin typeface="Lucida Grande" charset="0"/>
                        <a:ea typeface="Lucida Grande" charset="0"/>
                        <a:cs typeface="Lucida Grande" charset="0"/>
                      </a:endParaRPr>
                    </a:p>
                    <a:p>
                      <a:pPr marL="0" marR="0" indent="0" algn="ctr" defTabSz="457200" rtl="0" eaLnBrk="1" latinLnBrk="0" hangingPunct="1">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smtClean="0">
                          <a:solidFill>
                            <a:schemeClr val="bg1"/>
                          </a:solidFill>
                          <a:latin typeface="Lucida Grande" charset="0"/>
                          <a:ea typeface="Lucida Grande" charset="0"/>
                          <a:cs typeface="Lucida Grande" charset="0"/>
                        </a:rPr>
                        <a:t>Correlation Coefficient</a:t>
                      </a:r>
                      <a:endParaRPr lang="en-US" sz="1600" kern="1200" dirty="0">
                        <a:solidFill>
                          <a:schemeClr val="bg1"/>
                        </a:solidFill>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c>
                  <a:txBody>
                    <a:bodyPr/>
                    <a:lstStyle/>
                    <a:p>
                      <a:pPr marL="0" marR="0" indent="0" algn="ctr"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a:solidFill>
                            <a:schemeClr val="bg1"/>
                          </a:solidFill>
                          <a:latin typeface="Lucida Grande" charset="0"/>
                          <a:ea typeface="Lucida Grande" charset="0"/>
                          <a:cs typeface="Lucida Grande" charset="0"/>
                        </a:rPr>
                        <a:t>NWFZ EVC / </a:t>
                      </a:r>
                    </a:p>
                    <a:p>
                      <a:pPr marL="0" marR="0" indent="0" algn="ctr"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a:solidFill>
                            <a:schemeClr val="bg1"/>
                          </a:solidFill>
                          <a:latin typeface="Lucida Grande" charset="0"/>
                          <a:ea typeface="Lucida Grande" charset="0"/>
                          <a:cs typeface="Lucida Grande" charset="0"/>
                        </a:rPr>
                        <a:t>Global Proliferation </a:t>
                      </a:r>
                      <a:endParaRPr lang="en-US" sz="1600" kern="1200" dirty="0" smtClean="0">
                        <a:solidFill>
                          <a:schemeClr val="bg1"/>
                        </a:solidFill>
                        <a:latin typeface="Lucida Grande" charset="0"/>
                        <a:ea typeface="Lucida Grande" charset="0"/>
                        <a:cs typeface="Lucida Grande" charset="0"/>
                      </a:endParaRPr>
                    </a:p>
                    <a:p>
                      <a:pPr marL="0" marR="0" indent="0" algn="ctr" defTabSz="457200" rtl="0" eaLnBrk="1" latinLnBrk="0" hangingPunct="1">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smtClean="0">
                          <a:solidFill>
                            <a:schemeClr val="bg1"/>
                          </a:solidFill>
                          <a:latin typeface="Lucida Grande" charset="0"/>
                          <a:ea typeface="Lucida Grande" charset="0"/>
                          <a:cs typeface="Lucida Grande" charset="0"/>
                        </a:rPr>
                        <a:t>Correlation Coefficient</a:t>
                      </a:r>
                      <a:endParaRPr lang="en-US" sz="1600" kern="1200" dirty="0">
                        <a:solidFill>
                          <a:schemeClr val="bg1"/>
                        </a:solidFill>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76"/>
                    </a:solidFill>
                  </a:tcPr>
                </a:tc>
              </a:tr>
              <a:tr h="472669">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2D637F"/>
                          </a:solidFill>
                          <a:effectLst/>
                          <a:latin typeface="Lucida Grande" charset="0"/>
                          <a:ea typeface="Lucida Grande" charset="0"/>
                          <a:cs typeface="Lucida Grande" charset="0"/>
                        </a:rPr>
                        <a:t>Signature </a:t>
                      </a:r>
                      <a:r>
                        <a:rPr lang="en-US" sz="1600" dirty="0" smtClean="0">
                          <a:solidFill>
                            <a:srgbClr val="2D637F"/>
                          </a:solidFill>
                          <a:effectLst/>
                          <a:latin typeface="Lucida Grande" charset="0"/>
                          <a:ea typeface="Lucida Grande" charset="0"/>
                          <a:cs typeface="Lucida Grande" charset="0"/>
                        </a:rPr>
                        <a:t>Network</a:t>
                      </a:r>
                      <a:endParaRPr lang="en-US" sz="16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1800" dirty="0" smtClean="0">
                          <a:solidFill>
                            <a:srgbClr val="2D637F"/>
                          </a:solidFill>
                          <a:effectLst/>
                          <a:latin typeface="Lucida Grande" charset="0"/>
                          <a:ea typeface="Lucida Grande" charset="0"/>
                          <a:cs typeface="Lucida Grande" charset="0"/>
                        </a:rPr>
                        <a:t>0.462**</a:t>
                      </a:r>
                      <a:endParaRPr lang="en-US" sz="18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dirty="0" smtClean="0">
                          <a:solidFill>
                            <a:srgbClr val="2D637F"/>
                          </a:solidFill>
                          <a:effectLst/>
                          <a:latin typeface="Lucida Grande" charset="0"/>
                          <a:ea typeface="Lucida Grande" charset="0"/>
                          <a:cs typeface="Lucida Grande" charset="0"/>
                        </a:rPr>
                        <a:t>-0.666**</a:t>
                      </a:r>
                      <a:endParaRPr lang="en-US" sz="18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4675">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dirty="0">
                          <a:solidFill>
                            <a:srgbClr val="2D637F"/>
                          </a:solidFill>
                          <a:effectLst/>
                          <a:latin typeface="Lucida Grande" charset="0"/>
                          <a:ea typeface="Lucida Grande" charset="0"/>
                          <a:cs typeface="Lucida Grande" charset="0"/>
                        </a:rPr>
                        <a:t>Ratification </a:t>
                      </a:r>
                      <a:r>
                        <a:rPr lang="en-US" sz="1600" dirty="0" smtClean="0">
                          <a:solidFill>
                            <a:srgbClr val="2D637F"/>
                          </a:solidFill>
                          <a:effectLst/>
                          <a:latin typeface="Lucida Grande" charset="0"/>
                          <a:ea typeface="Lucida Grande" charset="0"/>
                          <a:cs typeface="Lucida Grande" charset="0"/>
                        </a:rPr>
                        <a:t>Network</a:t>
                      </a:r>
                      <a:endParaRPr lang="en-US" sz="16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711200" algn="l"/>
                          <a:tab pos="1066800" algn="l"/>
                          <a:tab pos="1422400" algn="l"/>
                          <a:tab pos="1778000" algn="l"/>
                          <a:tab pos="2133600" algn="l"/>
                          <a:tab pos="2489200" algn="l"/>
                          <a:tab pos="2844800" algn="l"/>
                          <a:tab pos="3200400" algn="l"/>
                          <a:tab pos="3556000" algn="l"/>
                          <a:tab pos="3911600" algn="l"/>
                          <a:tab pos="4267200" algn="l"/>
                        </a:tabLst>
                      </a:pPr>
                      <a:r>
                        <a:rPr lang="en-US" sz="1800" dirty="0" smtClean="0">
                          <a:solidFill>
                            <a:srgbClr val="2D637F"/>
                          </a:solidFill>
                          <a:effectLst/>
                          <a:latin typeface="Lucida Grande" charset="0"/>
                          <a:ea typeface="Lucida Grande" charset="0"/>
                          <a:cs typeface="Lucida Grande" charset="0"/>
                        </a:rPr>
                        <a:t>0.486**</a:t>
                      </a:r>
                      <a:endParaRPr lang="en-US" sz="18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ctr">
                        <a:lnSpc>
                          <a:spcPct val="100000"/>
                        </a:lnSpc>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dirty="0" smtClean="0">
                          <a:solidFill>
                            <a:srgbClr val="2D637F"/>
                          </a:solidFill>
                          <a:effectLst/>
                          <a:latin typeface="Lucida Grande" charset="0"/>
                          <a:ea typeface="Lucida Grande" charset="0"/>
                          <a:cs typeface="Lucida Grande" charset="0"/>
                        </a:rPr>
                        <a:t>-0.492**</a:t>
                      </a:r>
                      <a:endParaRPr lang="en-US" sz="1800" dirty="0">
                        <a:solidFill>
                          <a:srgbClr val="2D637F"/>
                        </a:solidFill>
                        <a:effectLst/>
                        <a:latin typeface="Lucida Grande" charset="0"/>
                        <a:ea typeface="Lucida Grande" charset="0"/>
                        <a:cs typeface="Lucida Grande"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496111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7888"/>
            <a:ext cx="8155172" cy="1150353"/>
          </a:xfrm>
        </p:spPr>
        <p:txBody>
          <a:bodyPr>
            <a:normAutofit/>
          </a:bodyPr>
          <a:lstStyle/>
          <a:p>
            <a:r>
              <a:rPr lang="en-US" dirty="0" smtClean="0"/>
              <a:t>Research Overview &amp; Motivation</a:t>
            </a:r>
            <a:endParaRPr lang="en-US" dirty="0"/>
          </a:p>
        </p:txBody>
      </p:sp>
      <p:sp>
        <p:nvSpPr>
          <p:cNvPr id="3" name="Content Placeholder 2"/>
          <p:cNvSpPr>
            <a:spLocks noGrp="1"/>
          </p:cNvSpPr>
          <p:nvPr>
            <p:ph idx="1"/>
          </p:nvPr>
        </p:nvSpPr>
        <p:spPr>
          <a:xfrm>
            <a:off x="469900" y="1558241"/>
            <a:ext cx="8338198" cy="4077449"/>
          </a:xfrm>
        </p:spPr>
        <p:txBody>
          <a:bodyPr>
            <a:normAutofit/>
          </a:bodyPr>
          <a:lstStyle/>
          <a:p>
            <a:r>
              <a:rPr lang="en-US" dirty="0"/>
              <a:t>Utilize network science to assess efficacy of Nuclear Nonproliferation Treaty (NPT) and Nuclear Weapon Free Zones (NWFZs</a:t>
            </a:r>
            <a:r>
              <a:rPr lang="en-US" dirty="0" smtClean="0"/>
              <a:t>)</a:t>
            </a:r>
          </a:p>
          <a:p>
            <a:pPr lvl="1"/>
            <a:r>
              <a:rPr lang="en-US" dirty="0"/>
              <a:t>As nonproliferation networks become larger and more connected, global nuclear proliferation levels </a:t>
            </a:r>
            <a:r>
              <a:rPr lang="en-US" dirty="0" smtClean="0"/>
              <a:t>should decrease</a:t>
            </a:r>
            <a:endParaRPr lang="en-US" dirty="0"/>
          </a:p>
          <a:p>
            <a:endParaRPr lang="en-US" dirty="0" smtClean="0"/>
          </a:p>
          <a:p>
            <a:r>
              <a:rPr lang="en-US" dirty="0" smtClean="0"/>
              <a:t>Motivated by Ban Treaty negotiations</a:t>
            </a:r>
          </a:p>
          <a:p>
            <a:pPr lvl="1"/>
            <a:r>
              <a:rPr lang="en-US" dirty="0" smtClean="0"/>
              <a:t>Should research past multilateral nuclear nonproliferation treaties to inform future efforts</a:t>
            </a:r>
            <a:endParaRPr lang="en-US" dirty="0" smtClean="0"/>
          </a:p>
        </p:txBody>
      </p:sp>
    </p:spTree>
    <p:extLst>
      <p:ext uri="{BB962C8B-B14F-4D97-AF65-F5344CB8AC3E}">
        <p14:creationId xmlns:p14="http://schemas.microsoft.com/office/powerpoint/2010/main" val="1054200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629"/>
            <a:ext cx="9144000" cy="7103284"/>
          </a:xfrm>
          <a:prstGeom prst="rect">
            <a:avLst/>
          </a:prstGeom>
        </p:spPr>
      </p:pic>
      <p:sp>
        <p:nvSpPr>
          <p:cNvPr id="5" name="Rectangle 4"/>
          <p:cNvSpPr/>
          <p:nvPr/>
        </p:nvSpPr>
        <p:spPr>
          <a:xfrm>
            <a:off x="-1" y="6711045"/>
            <a:ext cx="8742947" cy="261610"/>
          </a:xfrm>
          <a:prstGeom prst="rect">
            <a:avLst/>
          </a:prstGeom>
        </p:spPr>
        <p:txBody>
          <a:bodyPr wrap="square">
            <a:spAutoFit/>
          </a:bodyPr>
          <a:lstStyle/>
          <a:p>
            <a:r>
              <a:rPr lang="en-US" sz="1100" dirty="0" smtClean="0">
                <a:solidFill>
                  <a:srgbClr val="2D637F"/>
                </a:solidFill>
                <a:latin typeface="Lucida Grande" charset="0"/>
                <a:ea typeface="Lucida Grande" charset="0"/>
                <a:cs typeface="Lucida Grande" charset="0"/>
              </a:rPr>
              <a:t>Source: UN Office for Disarmament Affairs, https</a:t>
            </a:r>
            <a:r>
              <a:rPr lang="en-US" sz="1100" dirty="0">
                <a:solidFill>
                  <a:srgbClr val="2D637F"/>
                </a:solidFill>
                <a:latin typeface="Lucida Grande" charset="0"/>
                <a:ea typeface="Lucida Grande" charset="0"/>
                <a:cs typeface="Lucida Grande" charset="0"/>
              </a:rPr>
              <a:t>://www.un.org/disarmament/</a:t>
            </a:r>
            <a:r>
              <a:rPr lang="en-US" sz="1100" dirty="0" err="1">
                <a:solidFill>
                  <a:srgbClr val="2D637F"/>
                </a:solidFill>
                <a:latin typeface="Lucida Grande" charset="0"/>
                <a:ea typeface="Lucida Grande" charset="0"/>
                <a:cs typeface="Lucida Grande" charset="0"/>
              </a:rPr>
              <a:t>wmd</a:t>
            </a:r>
            <a:r>
              <a:rPr lang="en-US" sz="1100" dirty="0">
                <a:solidFill>
                  <a:srgbClr val="2D637F"/>
                </a:solidFill>
                <a:latin typeface="Lucida Grande" charset="0"/>
                <a:ea typeface="Lucida Grande" charset="0"/>
                <a:cs typeface="Lucida Grande" charset="0"/>
              </a:rPr>
              <a:t>/nuclear/</a:t>
            </a:r>
            <a:r>
              <a:rPr lang="en-US" sz="1100" dirty="0" err="1">
                <a:solidFill>
                  <a:srgbClr val="2D637F"/>
                </a:solidFill>
                <a:latin typeface="Lucida Grande" charset="0"/>
                <a:ea typeface="Lucida Grande" charset="0"/>
                <a:cs typeface="Lucida Grande" charset="0"/>
              </a:rPr>
              <a:t>nwfz</a:t>
            </a:r>
            <a:r>
              <a:rPr lang="en-US" sz="1100" dirty="0">
                <a:solidFill>
                  <a:srgbClr val="2D637F"/>
                </a:solidFill>
                <a:latin typeface="Lucida Grande" charset="0"/>
                <a:ea typeface="Lucida Grande" charset="0"/>
                <a:cs typeface="Lucida Grande" charset="0"/>
              </a:rPr>
              <a:t>/</a:t>
            </a:r>
          </a:p>
        </p:txBody>
      </p:sp>
    </p:spTree>
    <p:extLst>
      <p:ext uri="{BB962C8B-B14F-4D97-AF65-F5344CB8AC3E}">
        <p14:creationId xmlns:p14="http://schemas.microsoft.com/office/powerpoint/2010/main" val="173590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Design</a:t>
            </a:r>
            <a:endParaRPr lang="en-US" dirty="0"/>
          </a:p>
        </p:txBody>
      </p:sp>
      <p:sp>
        <p:nvSpPr>
          <p:cNvPr id="3" name="Content Placeholder 2"/>
          <p:cNvSpPr>
            <a:spLocks noGrp="1"/>
          </p:cNvSpPr>
          <p:nvPr>
            <p:ph idx="1"/>
          </p:nvPr>
        </p:nvSpPr>
        <p:spPr/>
        <p:txBody>
          <a:bodyPr/>
          <a:lstStyle/>
          <a:p>
            <a:r>
              <a:rPr lang="en-US" dirty="0"/>
              <a:t>Affiliation Network: nodes are states and </a:t>
            </a:r>
            <a:r>
              <a:rPr lang="en-US" dirty="0" smtClean="0"/>
              <a:t>treaties</a:t>
            </a:r>
          </a:p>
          <a:p>
            <a:endParaRPr lang="en-US" dirty="0"/>
          </a:p>
          <a:p>
            <a:endParaRPr lang="en-US" dirty="0"/>
          </a:p>
        </p:txBody>
      </p:sp>
    </p:spTree>
    <p:extLst>
      <p:ext uri="{BB962C8B-B14F-4D97-AF65-F5344CB8AC3E}">
        <p14:creationId xmlns:p14="http://schemas.microsoft.com/office/powerpoint/2010/main" val="657258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Design</a:t>
            </a:r>
            <a:endParaRPr lang="en-US" dirty="0"/>
          </a:p>
        </p:txBody>
      </p:sp>
      <p:sp>
        <p:nvSpPr>
          <p:cNvPr id="3" name="Content Placeholder 2"/>
          <p:cNvSpPr>
            <a:spLocks noGrp="1"/>
          </p:cNvSpPr>
          <p:nvPr>
            <p:ph idx="1"/>
          </p:nvPr>
        </p:nvSpPr>
        <p:spPr/>
        <p:txBody>
          <a:bodyPr/>
          <a:lstStyle/>
          <a:p>
            <a:r>
              <a:rPr lang="en-US" dirty="0"/>
              <a:t>Affiliation Network: nodes are states and </a:t>
            </a:r>
            <a:r>
              <a:rPr lang="en-US" dirty="0" smtClean="0"/>
              <a:t>treaties</a:t>
            </a:r>
          </a:p>
          <a:p>
            <a:endParaRPr lang="en-US" dirty="0"/>
          </a:p>
          <a:p>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304690820"/>
              </p:ext>
            </p:extLst>
          </p:nvPr>
        </p:nvGraphicFramePr>
        <p:xfrm>
          <a:off x="665729" y="2924603"/>
          <a:ext cx="3256548" cy="2340830"/>
        </p:xfrm>
        <a:graphic>
          <a:graphicData uri="http://schemas.openxmlformats.org/drawingml/2006/table">
            <a:tbl>
              <a:tblPr firstRow="1" bandRow="1">
                <a:tableStyleId>{5940675A-B579-460E-94D1-54222C63F5DA}</a:tableStyleId>
              </a:tblPr>
              <a:tblGrid>
                <a:gridCol w="1085516"/>
                <a:gridCol w="1085516"/>
                <a:gridCol w="1085516"/>
              </a:tblGrid>
              <a:tr h="468166">
                <a:tc>
                  <a:txBody>
                    <a:bodyPr/>
                    <a:lstStyle/>
                    <a:p>
                      <a:pPr algn="ctr"/>
                      <a:endParaRPr lang="en-US" dirty="0">
                        <a:solidFill>
                          <a:schemeClr val="bg1"/>
                        </a:solidFill>
                        <a:latin typeface="Lucida Grande" charset="0"/>
                        <a:ea typeface="Lucida Grande" charset="0"/>
                        <a:cs typeface="Lucida Grande" charset="0"/>
                      </a:endParaRPr>
                    </a:p>
                  </a:txBody>
                  <a:tcPr>
                    <a:solidFill>
                      <a:srgbClr val="004376"/>
                    </a:solidFill>
                  </a:tcPr>
                </a:tc>
                <a:tc>
                  <a:txBody>
                    <a:bodyPr/>
                    <a:lstStyle/>
                    <a:p>
                      <a:pPr algn="ctr"/>
                      <a:r>
                        <a:rPr lang="en-US" dirty="0" smtClean="0">
                          <a:solidFill>
                            <a:schemeClr val="bg1"/>
                          </a:solidFill>
                          <a:latin typeface="Lucida Grande" charset="0"/>
                          <a:ea typeface="Lucida Grande" charset="0"/>
                          <a:cs typeface="Lucida Grande" charset="0"/>
                        </a:rPr>
                        <a:t>NPT</a:t>
                      </a:r>
                      <a:endParaRPr lang="en-US" dirty="0">
                        <a:solidFill>
                          <a:schemeClr val="bg1"/>
                        </a:solidFill>
                        <a:latin typeface="Lucida Grande" charset="0"/>
                        <a:ea typeface="Lucida Grande" charset="0"/>
                        <a:cs typeface="Lucida Grande" charset="0"/>
                      </a:endParaRPr>
                    </a:p>
                  </a:txBody>
                  <a:tcPr>
                    <a:solidFill>
                      <a:srgbClr val="004376"/>
                    </a:solidFill>
                  </a:tcPr>
                </a:tc>
                <a:tc>
                  <a:txBody>
                    <a:bodyPr/>
                    <a:lstStyle/>
                    <a:p>
                      <a:pPr algn="ctr"/>
                      <a:r>
                        <a:rPr lang="en-US" dirty="0" smtClean="0">
                          <a:solidFill>
                            <a:schemeClr val="bg1"/>
                          </a:solidFill>
                          <a:latin typeface="Lucida Grande" charset="0"/>
                          <a:ea typeface="Lucida Grande" charset="0"/>
                          <a:cs typeface="Lucida Grande" charset="0"/>
                        </a:rPr>
                        <a:t>NWFZ</a:t>
                      </a:r>
                      <a:endParaRPr lang="en-US" dirty="0">
                        <a:solidFill>
                          <a:schemeClr val="bg1"/>
                        </a:solidFill>
                        <a:latin typeface="Lucida Grande" charset="0"/>
                        <a:ea typeface="Lucida Grande" charset="0"/>
                        <a:cs typeface="Lucida Grande" charset="0"/>
                      </a:endParaRPr>
                    </a:p>
                  </a:txBody>
                  <a:tcPr>
                    <a:solidFill>
                      <a:srgbClr val="004376"/>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1</a:t>
                      </a:r>
                      <a:endParaRPr lang="en-US" dirty="0">
                        <a:solidFill>
                          <a:srgbClr val="2D637F"/>
                        </a:solidFill>
                        <a:latin typeface="Lucida Grande" charset="0"/>
                        <a:ea typeface="Lucida Grande" charset="0"/>
                        <a:cs typeface="Lucida Grande" charset="0"/>
                      </a:endParaRPr>
                    </a:p>
                  </a:txBody>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tc>
              </a:tr>
              <a:tr h="468166">
                <a:tc>
                  <a:txBody>
                    <a:bodyPr/>
                    <a:lstStyle/>
                    <a:p>
                      <a:pPr algn="ctr"/>
                      <a:r>
                        <a:rPr lang="en-US" dirty="0" smtClean="0">
                          <a:solidFill>
                            <a:srgbClr val="2D637F"/>
                          </a:solidFill>
                          <a:latin typeface="Lucida Grande" charset="0"/>
                          <a:ea typeface="Lucida Grande" charset="0"/>
                          <a:cs typeface="Lucida Grande" charset="0"/>
                        </a:rPr>
                        <a:t>State 2</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3</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4</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r>
            </a:tbl>
          </a:graphicData>
        </a:graphic>
      </p:graphicFrame>
    </p:spTree>
    <p:extLst>
      <p:ext uri="{BB962C8B-B14F-4D97-AF65-F5344CB8AC3E}">
        <p14:creationId xmlns:p14="http://schemas.microsoft.com/office/powerpoint/2010/main" val="761441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Design</a:t>
            </a:r>
            <a:endParaRPr lang="en-US" dirty="0"/>
          </a:p>
        </p:txBody>
      </p:sp>
      <p:sp>
        <p:nvSpPr>
          <p:cNvPr id="3" name="Content Placeholder 2"/>
          <p:cNvSpPr>
            <a:spLocks noGrp="1"/>
          </p:cNvSpPr>
          <p:nvPr>
            <p:ph idx="1"/>
          </p:nvPr>
        </p:nvSpPr>
        <p:spPr/>
        <p:txBody>
          <a:bodyPr/>
          <a:lstStyle/>
          <a:p>
            <a:r>
              <a:rPr lang="en-US" dirty="0"/>
              <a:t>Affiliation Network: nodes are states and </a:t>
            </a:r>
            <a:r>
              <a:rPr lang="en-US" dirty="0" smtClean="0"/>
              <a:t>treaties</a:t>
            </a:r>
          </a:p>
          <a:p>
            <a:endParaRPr lang="en-US" dirty="0"/>
          </a:p>
          <a:p>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304690820"/>
              </p:ext>
            </p:extLst>
          </p:nvPr>
        </p:nvGraphicFramePr>
        <p:xfrm>
          <a:off x="665729" y="2924603"/>
          <a:ext cx="3256548" cy="2340830"/>
        </p:xfrm>
        <a:graphic>
          <a:graphicData uri="http://schemas.openxmlformats.org/drawingml/2006/table">
            <a:tbl>
              <a:tblPr firstRow="1" bandRow="1">
                <a:tableStyleId>{5940675A-B579-460E-94D1-54222C63F5DA}</a:tableStyleId>
              </a:tblPr>
              <a:tblGrid>
                <a:gridCol w="1085516"/>
                <a:gridCol w="1085516"/>
                <a:gridCol w="1085516"/>
              </a:tblGrid>
              <a:tr h="468166">
                <a:tc>
                  <a:txBody>
                    <a:bodyPr/>
                    <a:lstStyle/>
                    <a:p>
                      <a:pPr algn="ctr"/>
                      <a:endParaRPr lang="en-US" dirty="0">
                        <a:solidFill>
                          <a:schemeClr val="bg1"/>
                        </a:solidFill>
                        <a:latin typeface="Lucida Grande" charset="0"/>
                        <a:ea typeface="Lucida Grande" charset="0"/>
                        <a:cs typeface="Lucida Grande" charset="0"/>
                      </a:endParaRPr>
                    </a:p>
                  </a:txBody>
                  <a:tcPr>
                    <a:solidFill>
                      <a:srgbClr val="004376"/>
                    </a:solidFill>
                  </a:tcPr>
                </a:tc>
                <a:tc>
                  <a:txBody>
                    <a:bodyPr/>
                    <a:lstStyle/>
                    <a:p>
                      <a:pPr algn="ctr"/>
                      <a:r>
                        <a:rPr lang="en-US" dirty="0" smtClean="0">
                          <a:solidFill>
                            <a:schemeClr val="bg1"/>
                          </a:solidFill>
                          <a:latin typeface="Lucida Grande" charset="0"/>
                          <a:ea typeface="Lucida Grande" charset="0"/>
                          <a:cs typeface="Lucida Grande" charset="0"/>
                        </a:rPr>
                        <a:t>NPT</a:t>
                      </a:r>
                      <a:endParaRPr lang="en-US" dirty="0">
                        <a:solidFill>
                          <a:schemeClr val="bg1"/>
                        </a:solidFill>
                        <a:latin typeface="Lucida Grande" charset="0"/>
                        <a:ea typeface="Lucida Grande" charset="0"/>
                        <a:cs typeface="Lucida Grande" charset="0"/>
                      </a:endParaRPr>
                    </a:p>
                  </a:txBody>
                  <a:tcPr>
                    <a:solidFill>
                      <a:srgbClr val="004376"/>
                    </a:solidFill>
                  </a:tcPr>
                </a:tc>
                <a:tc>
                  <a:txBody>
                    <a:bodyPr/>
                    <a:lstStyle/>
                    <a:p>
                      <a:pPr algn="ctr"/>
                      <a:r>
                        <a:rPr lang="en-US" dirty="0" smtClean="0">
                          <a:solidFill>
                            <a:schemeClr val="bg1"/>
                          </a:solidFill>
                          <a:latin typeface="Lucida Grande" charset="0"/>
                          <a:ea typeface="Lucida Grande" charset="0"/>
                          <a:cs typeface="Lucida Grande" charset="0"/>
                        </a:rPr>
                        <a:t>NWFZ</a:t>
                      </a:r>
                      <a:endParaRPr lang="en-US" dirty="0">
                        <a:solidFill>
                          <a:schemeClr val="bg1"/>
                        </a:solidFill>
                        <a:latin typeface="Lucida Grande" charset="0"/>
                        <a:ea typeface="Lucida Grande" charset="0"/>
                        <a:cs typeface="Lucida Grande" charset="0"/>
                      </a:endParaRPr>
                    </a:p>
                  </a:txBody>
                  <a:tcPr>
                    <a:solidFill>
                      <a:srgbClr val="004376"/>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1</a:t>
                      </a:r>
                      <a:endParaRPr lang="en-US" dirty="0">
                        <a:solidFill>
                          <a:srgbClr val="2D637F"/>
                        </a:solidFill>
                        <a:latin typeface="Lucida Grande" charset="0"/>
                        <a:ea typeface="Lucida Grande" charset="0"/>
                        <a:cs typeface="Lucida Grande" charset="0"/>
                      </a:endParaRPr>
                    </a:p>
                  </a:txBody>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tc>
              </a:tr>
              <a:tr h="468166">
                <a:tc>
                  <a:txBody>
                    <a:bodyPr/>
                    <a:lstStyle/>
                    <a:p>
                      <a:pPr algn="ctr"/>
                      <a:r>
                        <a:rPr lang="en-US" dirty="0" smtClean="0">
                          <a:solidFill>
                            <a:srgbClr val="2D637F"/>
                          </a:solidFill>
                          <a:latin typeface="Lucida Grande" charset="0"/>
                          <a:ea typeface="Lucida Grande" charset="0"/>
                          <a:cs typeface="Lucida Grande" charset="0"/>
                        </a:rPr>
                        <a:t>State 2</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3</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r>
              <a:tr h="468166">
                <a:tc>
                  <a:txBody>
                    <a:bodyPr/>
                    <a:lstStyle/>
                    <a:p>
                      <a:pPr algn="ctr"/>
                      <a:r>
                        <a:rPr lang="en-US" dirty="0" smtClean="0">
                          <a:solidFill>
                            <a:srgbClr val="2D637F"/>
                          </a:solidFill>
                          <a:latin typeface="Lucida Grande" charset="0"/>
                          <a:ea typeface="Lucida Grande" charset="0"/>
                          <a:cs typeface="Lucida Grande" charset="0"/>
                        </a:rPr>
                        <a:t>State 4</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0</a:t>
                      </a:r>
                      <a:endParaRPr lang="en-US" dirty="0">
                        <a:solidFill>
                          <a:srgbClr val="2D637F"/>
                        </a:solidFill>
                        <a:latin typeface="Lucida Grande" charset="0"/>
                        <a:ea typeface="Lucida Grande" charset="0"/>
                        <a:cs typeface="Lucida Grande" charset="0"/>
                      </a:endParaRPr>
                    </a:p>
                  </a:txBody>
                  <a:tcPr>
                    <a:solidFill>
                      <a:schemeClr val="bg1"/>
                    </a:solidFill>
                  </a:tcPr>
                </a:tc>
                <a:tc>
                  <a:txBody>
                    <a:bodyPr/>
                    <a:lstStyle/>
                    <a:p>
                      <a:pPr algn="ctr"/>
                      <a:r>
                        <a:rPr lang="en-US" dirty="0" smtClean="0">
                          <a:solidFill>
                            <a:srgbClr val="2D637F"/>
                          </a:solidFill>
                          <a:latin typeface="Lucida Grande" charset="0"/>
                          <a:ea typeface="Lucida Grande" charset="0"/>
                          <a:cs typeface="Lucida Grande" charset="0"/>
                        </a:rPr>
                        <a:t>1</a:t>
                      </a:r>
                      <a:endParaRPr lang="en-US" dirty="0">
                        <a:solidFill>
                          <a:srgbClr val="2D637F"/>
                        </a:solidFill>
                        <a:latin typeface="Lucida Grande" charset="0"/>
                        <a:ea typeface="Lucida Grande" charset="0"/>
                        <a:cs typeface="Lucida Grande" charset="0"/>
                      </a:endParaRPr>
                    </a:p>
                  </a:txBody>
                  <a:tcPr>
                    <a:solidFill>
                      <a:schemeClr val="bg1"/>
                    </a:solidFill>
                  </a:tcPr>
                </a:tc>
              </a:tr>
            </a:tbl>
          </a:graphicData>
        </a:graphic>
      </p:graphicFrame>
      <p:grpSp>
        <p:nvGrpSpPr>
          <p:cNvPr id="19" name="Group 18"/>
          <p:cNvGrpSpPr/>
          <p:nvPr/>
        </p:nvGrpSpPr>
        <p:grpSpPr>
          <a:xfrm>
            <a:off x="4848447" y="2535258"/>
            <a:ext cx="3489025" cy="3119520"/>
            <a:chOff x="5121575" y="3667513"/>
            <a:chExt cx="3489025" cy="3119520"/>
          </a:xfrm>
        </p:grpSpPr>
        <p:grpSp>
          <p:nvGrpSpPr>
            <p:cNvPr id="20" name="Group 19"/>
            <p:cNvGrpSpPr/>
            <p:nvPr/>
          </p:nvGrpSpPr>
          <p:grpSpPr>
            <a:xfrm>
              <a:off x="7391400" y="4410292"/>
              <a:ext cx="1219200" cy="1660507"/>
              <a:chOff x="6934200" y="4131514"/>
              <a:chExt cx="1219200" cy="1660507"/>
            </a:xfrm>
          </p:grpSpPr>
          <p:sp>
            <p:nvSpPr>
              <p:cNvPr id="30" name="Oval 29"/>
              <p:cNvSpPr/>
              <p:nvPr/>
            </p:nvSpPr>
            <p:spPr bwMode="auto">
              <a:xfrm>
                <a:off x="6934200" y="5068431"/>
                <a:ext cx="1219200"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NWFZ</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sp>
            <p:nvSpPr>
              <p:cNvPr id="31" name="Oval 30"/>
              <p:cNvSpPr/>
              <p:nvPr/>
            </p:nvSpPr>
            <p:spPr bwMode="auto">
              <a:xfrm>
                <a:off x="6934200" y="4131514"/>
                <a:ext cx="1219200"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NPT</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grpSp>
        <p:grpSp>
          <p:nvGrpSpPr>
            <p:cNvPr id="21" name="Group 20"/>
            <p:cNvGrpSpPr/>
            <p:nvPr/>
          </p:nvGrpSpPr>
          <p:grpSpPr>
            <a:xfrm>
              <a:off x="5121575" y="3667513"/>
              <a:ext cx="1431625" cy="3119520"/>
              <a:chOff x="4527255" y="3678621"/>
              <a:chExt cx="1431625" cy="3119520"/>
            </a:xfrm>
          </p:grpSpPr>
          <p:sp>
            <p:nvSpPr>
              <p:cNvPr id="26" name="Oval 25"/>
              <p:cNvSpPr/>
              <p:nvPr/>
            </p:nvSpPr>
            <p:spPr bwMode="auto">
              <a:xfrm>
                <a:off x="4527255" y="3678621"/>
                <a:ext cx="1431625"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State 1</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sp>
            <p:nvSpPr>
              <p:cNvPr id="27" name="Oval 26"/>
              <p:cNvSpPr/>
              <p:nvPr/>
            </p:nvSpPr>
            <p:spPr bwMode="auto">
              <a:xfrm>
                <a:off x="4527255" y="4477264"/>
                <a:ext cx="1431625"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State 2</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sp>
            <p:nvSpPr>
              <p:cNvPr id="28" name="Oval 27"/>
              <p:cNvSpPr/>
              <p:nvPr/>
            </p:nvSpPr>
            <p:spPr bwMode="auto">
              <a:xfrm>
                <a:off x="4527255" y="5275907"/>
                <a:ext cx="1431625"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State 3</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sp>
            <p:nvSpPr>
              <p:cNvPr id="29" name="Oval 28"/>
              <p:cNvSpPr/>
              <p:nvPr/>
            </p:nvSpPr>
            <p:spPr bwMode="auto">
              <a:xfrm>
                <a:off x="4527255" y="6074551"/>
                <a:ext cx="1431625" cy="723590"/>
              </a:xfrm>
              <a:prstGeom prst="ellipse">
                <a:avLst/>
              </a:prstGeom>
              <a:solidFill>
                <a:srgbClr val="00437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Lucida Grande" charset="0"/>
                    <a:ea typeface="Lucida Grande" charset="0"/>
                    <a:cs typeface="Lucida Grande" charset="0"/>
                  </a:rPr>
                  <a:t>State 4</a:t>
                </a:r>
                <a:endParaRPr kumimoji="0" lang="en-US" b="0" i="0" u="none" strike="noStrike" cap="none" normalizeH="0" baseline="0" dirty="0">
                  <a:ln>
                    <a:noFill/>
                  </a:ln>
                  <a:solidFill>
                    <a:schemeClr val="bg1"/>
                  </a:solidFill>
                  <a:effectLst/>
                  <a:latin typeface="Lucida Grande" charset="0"/>
                  <a:ea typeface="Lucida Grande" charset="0"/>
                  <a:cs typeface="Lucida Grande" charset="0"/>
                </a:endParaRPr>
              </a:p>
            </p:txBody>
          </p:sp>
        </p:grpSp>
        <p:cxnSp>
          <p:nvCxnSpPr>
            <p:cNvPr id="22" name="Straight Connector 21"/>
            <p:cNvCxnSpPr/>
            <p:nvPr/>
          </p:nvCxnSpPr>
          <p:spPr bwMode="auto">
            <a:xfrm>
              <a:off x="6553200" y="4029308"/>
              <a:ext cx="838200" cy="742779"/>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flipV="1">
              <a:off x="6553200" y="4772087"/>
              <a:ext cx="838200" cy="854507"/>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6553200" y="5626594"/>
              <a:ext cx="838200" cy="8241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V="1">
              <a:off x="6553200" y="5709004"/>
              <a:ext cx="838200" cy="716234"/>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337597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Calculations</a:t>
            </a:r>
            <a:endParaRPr lang="en-US" dirty="0"/>
          </a:p>
        </p:txBody>
      </p:sp>
      <p:sp>
        <p:nvSpPr>
          <p:cNvPr id="3" name="Content Placeholder 2"/>
          <p:cNvSpPr>
            <a:spLocks noGrp="1"/>
          </p:cNvSpPr>
          <p:nvPr>
            <p:ph idx="1"/>
          </p:nvPr>
        </p:nvSpPr>
        <p:spPr/>
        <p:txBody>
          <a:bodyPr/>
          <a:lstStyle/>
          <a:p>
            <a:r>
              <a:rPr lang="en-US" b="1" dirty="0" smtClean="0">
                <a:solidFill>
                  <a:srgbClr val="E09E19"/>
                </a:solidFill>
              </a:rPr>
              <a:t>Eigenvector Centrality (EVC): </a:t>
            </a:r>
            <a:r>
              <a:rPr lang="en-US" dirty="0" smtClean="0"/>
              <a:t>measures </a:t>
            </a:r>
            <a:r>
              <a:rPr lang="en-US" dirty="0"/>
              <a:t>centrality of node and its connected nodes</a:t>
            </a:r>
          </a:p>
          <a:p>
            <a:pPr lvl="1"/>
            <a:r>
              <a:rPr lang="en-US" dirty="0"/>
              <a:t>State centrality depends on centrality of treaties of which it is a member</a:t>
            </a:r>
          </a:p>
          <a:p>
            <a:pPr lvl="1"/>
            <a:r>
              <a:rPr lang="en-US" dirty="0"/>
              <a:t>Treaty centrality depends on centrality of member </a:t>
            </a:r>
            <a:r>
              <a:rPr lang="en-US" dirty="0" smtClean="0"/>
              <a:t>states</a:t>
            </a:r>
          </a:p>
          <a:p>
            <a:endParaRPr lang="en-US" dirty="0"/>
          </a:p>
          <a:p>
            <a:r>
              <a:rPr lang="en-US" dirty="0" smtClean="0"/>
              <a:t>Two different tests using EVC</a:t>
            </a:r>
          </a:p>
          <a:p>
            <a:pPr lvl="1"/>
            <a:r>
              <a:rPr lang="en-US" dirty="0"/>
              <a:t>E</a:t>
            </a:r>
            <a:r>
              <a:rPr lang="en-US" dirty="0" smtClean="0"/>
              <a:t>ffects on individual state proliferation</a:t>
            </a:r>
          </a:p>
          <a:p>
            <a:pPr lvl="1"/>
            <a:r>
              <a:rPr lang="en-US" dirty="0" smtClean="0"/>
              <a:t>Effects on global proliferation</a:t>
            </a:r>
          </a:p>
          <a:p>
            <a:endParaRPr lang="en-US" dirty="0"/>
          </a:p>
          <a:p>
            <a:endParaRPr lang="en-US" dirty="0"/>
          </a:p>
        </p:txBody>
      </p:sp>
    </p:spTree>
    <p:extLst>
      <p:ext uri="{BB962C8B-B14F-4D97-AF65-F5344CB8AC3E}">
        <p14:creationId xmlns:p14="http://schemas.microsoft.com/office/powerpoint/2010/main" val="1879055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1: State Proliferation</a:t>
            </a:r>
            <a:endParaRPr lang="en-US" dirty="0"/>
          </a:p>
        </p:txBody>
      </p:sp>
      <p:sp>
        <p:nvSpPr>
          <p:cNvPr id="3" name="Content Placeholder 2"/>
          <p:cNvSpPr>
            <a:spLocks noGrp="1"/>
          </p:cNvSpPr>
          <p:nvPr>
            <p:ph idx="1"/>
          </p:nvPr>
        </p:nvSpPr>
        <p:spPr/>
        <p:txBody>
          <a:bodyPr/>
          <a:lstStyle/>
          <a:p>
            <a:r>
              <a:rPr lang="en-US" dirty="0"/>
              <a:t>For each year, correlated state </a:t>
            </a:r>
            <a:r>
              <a:rPr lang="en-US" dirty="0" smtClean="0"/>
              <a:t>EVC </a:t>
            </a:r>
            <a:r>
              <a:rPr lang="en-US" dirty="0"/>
              <a:t>with state proliferation level</a:t>
            </a:r>
          </a:p>
          <a:p>
            <a:pPr lvl="1"/>
            <a:r>
              <a:rPr lang="en-US" b="1" dirty="0">
                <a:solidFill>
                  <a:srgbClr val="E09E19"/>
                </a:solidFill>
              </a:rPr>
              <a:t>Hypothesis: </a:t>
            </a:r>
            <a:r>
              <a:rPr lang="en-US" dirty="0"/>
              <a:t>as state </a:t>
            </a:r>
            <a:r>
              <a:rPr lang="en-US" dirty="0" smtClean="0"/>
              <a:t>EVC </a:t>
            </a:r>
            <a:r>
              <a:rPr lang="en-US" dirty="0"/>
              <a:t>increases, state </a:t>
            </a:r>
            <a:r>
              <a:rPr lang="en-US" dirty="0" smtClean="0"/>
              <a:t>proliferation should </a:t>
            </a:r>
            <a:r>
              <a:rPr lang="en-US" dirty="0" smtClean="0"/>
              <a:t>decrease</a:t>
            </a:r>
          </a:p>
          <a:p>
            <a:endParaRPr lang="en-US" dirty="0"/>
          </a:p>
          <a:p>
            <a:r>
              <a:rPr lang="en-US" dirty="0" smtClean="0"/>
              <a:t>State proliferation level coding:</a:t>
            </a:r>
            <a:endParaRPr lang="en-US" dirty="0"/>
          </a:p>
          <a:p>
            <a:endParaRPr lang="en-US" dirty="0"/>
          </a:p>
        </p:txBody>
      </p:sp>
      <p:sp>
        <p:nvSpPr>
          <p:cNvPr id="4" name="TextBox 3"/>
          <p:cNvSpPr txBox="1"/>
          <p:nvPr/>
        </p:nvSpPr>
        <p:spPr>
          <a:xfrm>
            <a:off x="2874689" y="3880479"/>
            <a:ext cx="2931071" cy="1569660"/>
          </a:xfrm>
          <a:prstGeom prst="rect">
            <a:avLst/>
          </a:prstGeom>
          <a:solidFill>
            <a:srgbClr val="004376"/>
          </a:solidFill>
        </p:spPr>
        <p:txBody>
          <a:bodyPr wrap="square" rtlCol="0">
            <a:spAutoFit/>
          </a:bodyPr>
          <a:lstStyle/>
          <a:p>
            <a:pPr defTabSz="914400" eaLnBrk="0" fontAlgn="base" hangingPunct="0">
              <a:spcBef>
                <a:spcPct val="0"/>
              </a:spcBef>
              <a:spcAft>
                <a:spcPct val="0"/>
              </a:spcAft>
            </a:pPr>
            <a:r>
              <a:rPr lang="en-US" sz="2400" b="1" dirty="0" smtClean="0">
                <a:solidFill>
                  <a:srgbClr val="FFFFFF"/>
                </a:solidFill>
                <a:latin typeface="Lucida Grande" charset="0"/>
                <a:ea typeface="Lucida Grande" charset="0"/>
                <a:cs typeface="Lucida Grande" charset="0"/>
              </a:rPr>
              <a:t>0  </a:t>
            </a:r>
            <a:r>
              <a:rPr lang="en-US" sz="2400" b="1" dirty="0" smtClean="0">
                <a:solidFill>
                  <a:srgbClr val="FFFFFF"/>
                </a:solidFill>
                <a:latin typeface="Lucida Grande" charset="0"/>
                <a:ea typeface="Lucida Grande" charset="0"/>
                <a:cs typeface="Lucida Grande" charset="0"/>
                <a:sym typeface="Wingdings"/>
              </a:rPr>
              <a:t>  No Activity</a:t>
            </a:r>
          </a:p>
          <a:p>
            <a:pPr defTabSz="914400" eaLnBrk="0" fontAlgn="base" hangingPunct="0">
              <a:spcBef>
                <a:spcPct val="0"/>
              </a:spcBef>
              <a:spcAft>
                <a:spcPct val="0"/>
              </a:spcAft>
            </a:pPr>
            <a:r>
              <a:rPr lang="en-US" sz="2400" b="1" dirty="0" smtClean="0">
                <a:solidFill>
                  <a:srgbClr val="FFFFFF"/>
                </a:solidFill>
                <a:latin typeface="Lucida Grande" charset="0"/>
                <a:ea typeface="Lucida Grande" charset="0"/>
                <a:cs typeface="Lucida Grande" charset="0"/>
                <a:sym typeface="Wingdings"/>
              </a:rPr>
              <a:t>1    Explore</a:t>
            </a:r>
          </a:p>
          <a:p>
            <a:pPr defTabSz="914400" eaLnBrk="0" fontAlgn="base" hangingPunct="0">
              <a:spcBef>
                <a:spcPct val="0"/>
              </a:spcBef>
              <a:spcAft>
                <a:spcPct val="0"/>
              </a:spcAft>
            </a:pPr>
            <a:r>
              <a:rPr lang="en-US" sz="2400" b="1" dirty="0" smtClean="0">
                <a:solidFill>
                  <a:srgbClr val="FFFFFF"/>
                </a:solidFill>
                <a:latin typeface="Lucida Grande" charset="0"/>
                <a:ea typeface="Lucida Grande" charset="0"/>
                <a:cs typeface="Lucida Grande" charset="0"/>
                <a:sym typeface="Wingdings"/>
              </a:rPr>
              <a:t>2    Pursue</a:t>
            </a:r>
          </a:p>
          <a:p>
            <a:pPr defTabSz="914400" eaLnBrk="0" fontAlgn="base" hangingPunct="0">
              <a:spcBef>
                <a:spcPct val="0"/>
              </a:spcBef>
              <a:spcAft>
                <a:spcPct val="0"/>
              </a:spcAft>
            </a:pPr>
            <a:r>
              <a:rPr lang="en-US" sz="2400" b="1" dirty="0" smtClean="0">
                <a:solidFill>
                  <a:srgbClr val="FFFFFF"/>
                </a:solidFill>
                <a:latin typeface="Lucida Grande" charset="0"/>
                <a:ea typeface="Lucida Grande" charset="0"/>
                <a:cs typeface="Lucida Grande" charset="0"/>
                <a:sym typeface="Wingdings"/>
              </a:rPr>
              <a:t>3    Acquire</a:t>
            </a:r>
            <a:endParaRPr lang="en-US" sz="2400" b="1" dirty="0">
              <a:solidFill>
                <a:srgbClr val="FFFFFF"/>
              </a:solidFill>
              <a:latin typeface="Lucida Grande" charset="0"/>
              <a:ea typeface="Lucida Grande" charset="0"/>
              <a:cs typeface="Lucida Grande" charset="0"/>
            </a:endParaRPr>
          </a:p>
        </p:txBody>
      </p:sp>
      <p:sp>
        <p:nvSpPr>
          <p:cNvPr id="5" name="Rectangle 4"/>
          <p:cNvSpPr/>
          <p:nvPr/>
        </p:nvSpPr>
        <p:spPr>
          <a:xfrm rot="257047">
            <a:off x="-3459" y="5721235"/>
            <a:ext cx="9045214" cy="369332"/>
          </a:xfrm>
          <a:prstGeom prst="rect">
            <a:avLst/>
          </a:prstGeom>
        </p:spPr>
        <p:txBody>
          <a:bodyPr wrap="square">
            <a:spAutoFit/>
          </a:bodyPr>
          <a:lstStyle/>
          <a:p>
            <a:r>
              <a:rPr lang="en-US" sz="900" dirty="0" smtClean="0">
                <a:solidFill>
                  <a:srgbClr val="2D637F"/>
                </a:solidFill>
                <a:latin typeface="Lucida Grande" charset="0"/>
                <a:ea typeface="Lucida Grande" charset="0"/>
                <a:cs typeface="Lucida Grande" charset="0"/>
              </a:rPr>
              <a:t>Sources: </a:t>
            </a:r>
            <a:r>
              <a:rPr lang="en-US" sz="900" dirty="0">
                <a:solidFill>
                  <a:srgbClr val="2D637F"/>
                </a:solidFill>
                <a:latin typeface="Lucida Grande" charset="0"/>
                <a:ea typeface="Lucida Grande" charset="0"/>
                <a:cs typeface="Lucida Grande" charset="0"/>
              </a:rPr>
              <a:t>Sonali Singh and Christopher R. Way, “The Correlates of Nuclear Proliferation: A Quantitative Test,” Journal of Conflict Resolution 48, no. 6 (December 2004) Christopher R. Way, “Nuclear Proliferation Dates,” June 12, 2012, http://</a:t>
            </a:r>
            <a:r>
              <a:rPr lang="en-US" sz="900" dirty="0" err="1">
                <a:solidFill>
                  <a:srgbClr val="2D637F"/>
                </a:solidFill>
                <a:latin typeface="Lucida Grande" charset="0"/>
                <a:ea typeface="Lucida Grande" charset="0"/>
                <a:cs typeface="Lucida Grande" charset="0"/>
              </a:rPr>
              <a:t>falcon.arts.cornell.edu</a:t>
            </a:r>
            <a:r>
              <a:rPr lang="en-US" sz="900" dirty="0">
                <a:solidFill>
                  <a:srgbClr val="2D637F"/>
                </a:solidFill>
                <a:latin typeface="Lucida Grande" charset="0"/>
                <a:ea typeface="Lucida Grande" charset="0"/>
                <a:cs typeface="Lucida Grande" charset="0"/>
              </a:rPr>
              <a:t>/crw12. </a:t>
            </a:r>
            <a:endParaRPr lang="en-US" sz="900" dirty="0">
              <a:solidFill>
                <a:srgbClr val="2D637F"/>
              </a:solidFill>
              <a:latin typeface="Lucida Grande" charset="0"/>
              <a:ea typeface="Lucida Grande" charset="0"/>
              <a:cs typeface="Lucida Grande" charset="0"/>
            </a:endParaRPr>
          </a:p>
        </p:txBody>
      </p:sp>
    </p:spTree>
    <p:extLst>
      <p:ext uri="{BB962C8B-B14F-4D97-AF65-F5344CB8AC3E}">
        <p14:creationId xmlns:p14="http://schemas.microsoft.com/office/powerpoint/2010/main" val="4101933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450" y="0"/>
            <a:ext cx="7766050" cy="616240"/>
          </a:xfrm>
        </p:spPr>
        <p:txBody>
          <a:bodyPr>
            <a:normAutofit fontScale="90000"/>
          </a:bodyPr>
          <a:lstStyle/>
          <a:p>
            <a:r>
              <a:rPr lang="en-US" sz="3600" dirty="0" smtClean="0"/>
              <a:t>Test 1: </a:t>
            </a:r>
            <a:r>
              <a:rPr lang="en-US" sz="3600" dirty="0" smtClean="0"/>
              <a:t>Data Supports Hypothesis</a:t>
            </a:r>
            <a:endParaRPr lang="en-US" sz="3600" dirty="0"/>
          </a:p>
        </p:txBody>
      </p:sp>
      <p:pic>
        <p:nvPicPr>
          <p:cNvPr id="5" name="Picture 4"/>
          <p:cNvPicPr/>
          <p:nvPr/>
        </p:nvPicPr>
        <p:blipFill rotWithShape="1">
          <a:blip r:embed="rId3">
            <a:extLst>
              <a:ext uri="{28A0092B-C50C-407E-A947-70E740481C1C}">
                <a14:useLocalDpi xmlns:a14="http://schemas.microsoft.com/office/drawing/2010/main" val="0"/>
              </a:ext>
            </a:extLst>
          </a:blip>
          <a:srcRect l="2666" t="5953" r="6717" b="1573"/>
          <a:stretch/>
        </p:blipFill>
        <p:spPr bwMode="auto">
          <a:xfrm>
            <a:off x="991347" y="616240"/>
            <a:ext cx="6620256" cy="519934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0108235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34500</TotalTime>
  <Words>707</Words>
  <Application>Microsoft Macintosh PowerPoint</Application>
  <PresentationFormat>On-screen Show (4:3)</PresentationFormat>
  <Paragraphs>147</Paragraphs>
  <Slides>19</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Calibri</vt:lpstr>
      <vt:lpstr>Georgia</vt:lpstr>
      <vt:lpstr>Lucida Grande</vt:lpstr>
      <vt:lpstr>Wingdings</vt:lpstr>
      <vt:lpstr>Arial</vt:lpstr>
      <vt:lpstr>Custom Design</vt:lpstr>
      <vt:lpstr>2_Custom Design</vt:lpstr>
      <vt:lpstr>State Participation in Nonproliferation  Regime Networks</vt:lpstr>
      <vt:lpstr>Research Overview &amp; Motivation</vt:lpstr>
      <vt:lpstr>PowerPoint Presentation</vt:lpstr>
      <vt:lpstr>Network Design</vt:lpstr>
      <vt:lpstr>Network Design</vt:lpstr>
      <vt:lpstr>Network Design</vt:lpstr>
      <vt:lpstr>Network Calculations</vt:lpstr>
      <vt:lpstr>Test 1: State Proliferation</vt:lpstr>
      <vt:lpstr>Test 1: Data Supports Hypothesis</vt:lpstr>
      <vt:lpstr>Test 2: Global Proliferation</vt:lpstr>
      <vt:lpstr>Test 2:    Data Partially Supports Hypothesis</vt:lpstr>
      <vt:lpstr>Conclusions</vt:lpstr>
      <vt:lpstr>Policy Implications</vt:lpstr>
      <vt:lpstr>Contact Information</vt:lpstr>
      <vt:lpstr>Backup Slides</vt:lpstr>
      <vt:lpstr>Test 1: 1974 Full Data</vt:lpstr>
      <vt:lpstr>Test 1: Full Results</vt:lpstr>
      <vt:lpstr>Test 2: Full Data</vt:lpstr>
      <vt:lpstr>Test 2: Full Results</vt:lpstr>
    </vt:vector>
  </TitlesOfParts>
  <Company>UC Berkeley</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Laurie Frasier</dc:creator>
  <cp:lastModifiedBy>Sarah Laderman</cp:lastModifiedBy>
  <cp:revision>462</cp:revision>
  <dcterms:created xsi:type="dcterms:W3CDTF">2013-01-15T19:08:57Z</dcterms:created>
  <dcterms:modified xsi:type="dcterms:W3CDTF">2017-11-28T02:25:46Z</dcterms:modified>
</cp:coreProperties>
</file>