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1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Map shows test as practice strike against Iwakuni in Japan.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8 to 10 missiles tested for first time under KJU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 in a lot more places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 least 7 exercises since KJU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33781" y="744575"/>
            <a:ext cx="639045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200"/>
              <a:buNone/>
              <a:defRPr sz="3900"/>
            </a:lvl1pPr>
            <a:lvl2pPr lvl="1" algn="ctr">
              <a:spcBef>
                <a:spcPts val="0"/>
              </a:spcBef>
              <a:buSzPts val="5200"/>
              <a:buNone/>
              <a:defRPr sz="3900"/>
            </a:lvl2pPr>
            <a:lvl3pPr lvl="2" algn="ctr">
              <a:spcBef>
                <a:spcPts val="0"/>
              </a:spcBef>
              <a:buSzPts val="5200"/>
              <a:buNone/>
              <a:defRPr sz="3900"/>
            </a:lvl3pPr>
            <a:lvl4pPr lvl="3" algn="ctr">
              <a:spcBef>
                <a:spcPts val="0"/>
              </a:spcBef>
              <a:buSzPts val="5200"/>
              <a:buNone/>
              <a:defRPr sz="3900"/>
            </a:lvl4pPr>
            <a:lvl5pPr lvl="4" algn="ctr">
              <a:spcBef>
                <a:spcPts val="0"/>
              </a:spcBef>
              <a:buSzPts val="5200"/>
              <a:buNone/>
              <a:defRPr sz="3900"/>
            </a:lvl5pPr>
            <a:lvl6pPr lvl="5" algn="ctr">
              <a:spcBef>
                <a:spcPts val="0"/>
              </a:spcBef>
              <a:buSzPts val="5200"/>
              <a:buNone/>
              <a:defRPr sz="3900"/>
            </a:lvl6pPr>
            <a:lvl7pPr lvl="6" algn="ctr">
              <a:spcBef>
                <a:spcPts val="0"/>
              </a:spcBef>
              <a:buSzPts val="5200"/>
              <a:buNone/>
              <a:defRPr sz="3900"/>
            </a:lvl7pPr>
            <a:lvl8pPr lvl="7" algn="ctr">
              <a:spcBef>
                <a:spcPts val="0"/>
              </a:spcBef>
              <a:buSzPts val="5200"/>
              <a:buNone/>
              <a:defRPr sz="3900"/>
            </a:lvl8pPr>
            <a:lvl9pPr lvl="8" algn="ctr">
              <a:spcBef>
                <a:spcPts val="0"/>
              </a:spcBef>
              <a:buSzPts val="5200"/>
              <a:buNone/>
              <a:defRPr sz="3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33775" y="2834125"/>
            <a:ext cx="639045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33775" y="1106125"/>
            <a:ext cx="639045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9000"/>
            </a:lvl1pPr>
            <a:lvl2pPr lvl="1" algn="ctr">
              <a:spcBef>
                <a:spcPts val="0"/>
              </a:spcBef>
              <a:buSzPts val="12000"/>
              <a:buNone/>
              <a:defRPr sz="9000"/>
            </a:lvl2pPr>
            <a:lvl3pPr lvl="2" algn="ctr">
              <a:spcBef>
                <a:spcPts val="0"/>
              </a:spcBef>
              <a:buSzPts val="12000"/>
              <a:buNone/>
              <a:defRPr sz="9000"/>
            </a:lvl3pPr>
            <a:lvl4pPr lvl="3" algn="ctr">
              <a:spcBef>
                <a:spcPts val="0"/>
              </a:spcBef>
              <a:buSzPts val="12000"/>
              <a:buNone/>
              <a:defRPr sz="9000"/>
            </a:lvl4pPr>
            <a:lvl5pPr lvl="4" algn="ctr">
              <a:spcBef>
                <a:spcPts val="0"/>
              </a:spcBef>
              <a:buSzPts val="12000"/>
              <a:buNone/>
              <a:defRPr sz="9000"/>
            </a:lvl5pPr>
            <a:lvl6pPr lvl="5" algn="ctr">
              <a:spcBef>
                <a:spcPts val="0"/>
              </a:spcBef>
              <a:buSzPts val="12000"/>
              <a:buNone/>
              <a:defRPr sz="9000"/>
            </a:lvl6pPr>
            <a:lvl7pPr lvl="6" algn="ctr">
              <a:spcBef>
                <a:spcPts val="0"/>
              </a:spcBef>
              <a:buSzPts val="12000"/>
              <a:buNone/>
              <a:defRPr sz="9000"/>
            </a:lvl7pPr>
            <a:lvl8pPr lvl="7" algn="ctr">
              <a:spcBef>
                <a:spcPts val="0"/>
              </a:spcBef>
              <a:buSzPts val="12000"/>
              <a:buNone/>
              <a:defRPr sz="9000"/>
            </a:lvl8pPr>
            <a:lvl9pPr lvl="8" algn="ctr">
              <a:spcBef>
                <a:spcPts val="0"/>
              </a:spcBef>
              <a:buSzPts val="12000"/>
              <a:buNone/>
              <a:defRPr sz="9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233775" y="3152225"/>
            <a:ext cx="639045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233775" y="2150850"/>
            <a:ext cx="639045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2700"/>
            </a:lvl1pPr>
            <a:lvl2pPr lvl="1" algn="ctr">
              <a:spcBef>
                <a:spcPts val="0"/>
              </a:spcBef>
              <a:buSzPts val="3600"/>
              <a:buNone/>
              <a:defRPr sz="2700"/>
            </a:lvl2pPr>
            <a:lvl3pPr lvl="2" algn="ctr">
              <a:spcBef>
                <a:spcPts val="0"/>
              </a:spcBef>
              <a:buSzPts val="3600"/>
              <a:buNone/>
              <a:defRPr sz="2700"/>
            </a:lvl3pPr>
            <a:lvl4pPr lvl="3" algn="ctr">
              <a:spcBef>
                <a:spcPts val="0"/>
              </a:spcBef>
              <a:buSzPts val="3600"/>
              <a:buNone/>
              <a:defRPr sz="2700"/>
            </a:lvl4pPr>
            <a:lvl5pPr lvl="4" algn="ctr">
              <a:spcBef>
                <a:spcPts val="0"/>
              </a:spcBef>
              <a:buSzPts val="3600"/>
              <a:buNone/>
              <a:defRPr sz="2700"/>
            </a:lvl5pPr>
            <a:lvl6pPr lvl="5" algn="ctr">
              <a:spcBef>
                <a:spcPts val="0"/>
              </a:spcBef>
              <a:buSzPts val="3600"/>
              <a:buNone/>
              <a:defRPr sz="2700"/>
            </a:lvl6pPr>
            <a:lvl7pPr lvl="6" algn="ctr">
              <a:spcBef>
                <a:spcPts val="0"/>
              </a:spcBef>
              <a:buSzPts val="3600"/>
              <a:buNone/>
              <a:defRPr sz="2700"/>
            </a:lvl7pPr>
            <a:lvl8pPr lvl="7" algn="ctr">
              <a:spcBef>
                <a:spcPts val="0"/>
              </a:spcBef>
              <a:buSzPts val="3600"/>
              <a:buNone/>
              <a:defRPr sz="2700"/>
            </a:lvl8pPr>
            <a:lvl9pPr lvl="8" algn="ctr">
              <a:spcBef>
                <a:spcPts val="0"/>
              </a:spcBef>
              <a:buSzPts val="3600"/>
              <a:buNone/>
              <a:defRPr sz="27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233776" y="1152475"/>
            <a:ext cx="2999925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05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3624301" y="1152475"/>
            <a:ext cx="2999925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05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233775" y="555600"/>
            <a:ext cx="2106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1800"/>
            </a:lvl1pPr>
            <a:lvl2pPr lvl="1">
              <a:spcBef>
                <a:spcPts val="0"/>
              </a:spcBef>
              <a:buSzPts val="2400"/>
              <a:buNone/>
              <a:defRPr sz="1800"/>
            </a:lvl2pPr>
            <a:lvl3pPr lvl="2">
              <a:spcBef>
                <a:spcPts val="0"/>
              </a:spcBef>
              <a:buSzPts val="2400"/>
              <a:buNone/>
              <a:defRPr sz="1800"/>
            </a:lvl3pPr>
            <a:lvl4pPr lvl="3">
              <a:spcBef>
                <a:spcPts val="0"/>
              </a:spcBef>
              <a:buSzPts val="2400"/>
              <a:buNone/>
              <a:defRPr sz="1800"/>
            </a:lvl4pPr>
            <a:lvl5pPr lvl="4">
              <a:spcBef>
                <a:spcPts val="0"/>
              </a:spcBef>
              <a:buSzPts val="2400"/>
              <a:buNone/>
              <a:defRPr sz="1800"/>
            </a:lvl5pPr>
            <a:lvl6pPr lvl="5">
              <a:spcBef>
                <a:spcPts val="0"/>
              </a:spcBef>
              <a:buSzPts val="2400"/>
              <a:buNone/>
              <a:defRPr sz="1800"/>
            </a:lvl6pPr>
            <a:lvl7pPr lvl="6">
              <a:spcBef>
                <a:spcPts val="0"/>
              </a:spcBef>
              <a:buSzPts val="2400"/>
              <a:buNone/>
              <a:defRPr sz="1800"/>
            </a:lvl7pPr>
            <a:lvl8pPr lvl="7">
              <a:spcBef>
                <a:spcPts val="0"/>
              </a:spcBef>
              <a:buSzPts val="2400"/>
              <a:buNone/>
              <a:defRPr sz="1800"/>
            </a:lvl8pPr>
            <a:lvl9pPr lvl="8">
              <a:spcBef>
                <a:spcPts val="0"/>
              </a:spcBef>
              <a:buSzPts val="2400"/>
              <a:buNone/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233775" y="1389600"/>
            <a:ext cx="2106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900"/>
            </a:lvl1pPr>
            <a:lvl2pPr lvl="1">
              <a:spcBef>
                <a:spcPts val="0"/>
              </a:spcBef>
              <a:buSzPts val="1200"/>
              <a:buChar char="○"/>
              <a:defRPr sz="900"/>
            </a:lvl2pPr>
            <a:lvl3pPr lvl="2">
              <a:spcBef>
                <a:spcPts val="0"/>
              </a:spcBef>
              <a:buSzPts val="1200"/>
              <a:buChar char="■"/>
              <a:defRPr sz="900"/>
            </a:lvl3pPr>
            <a:lvl4pPr lvl="3">
              <a:spcBef>
                <a:spcPts val="0"/>
              </a:spcBef>
              <a:buSzPts val="1200"/>
              <a:buChar char="●"/>
              <a:defRPr sz="900"/>
            </a:lvl4pPr>
            <a:lvl5pPr lvl="4">
              <a:spcBef>
                <a:spcPts val="0"/>
              </a:spcBef>
              <a:buSzPts val="1200"/>
              <a:buChar char="○"/>
              <a:defRPr sz="900"/>
            </a:lvl5pPr>
            <a:lvl6pPr lvl="5">
              <a:spcBef>
                <a:spcPts val="0"/>
              </a:spcBef>
              <a:buSzPts val="1200"/>
              <a:buChar char="■"/>
              <a:defRPr sz="900"/>
            </a:lvl6pPr>
            <a:lvl7pPr lvl="6">
              <a:spcBef>
                <a:spcPts val="0"/>
              </a:spcBef>
              <a:buSzPts val="1200"/>
              <a:buChar char="●"/>
              <a:defRPr sz="900"/>
            </a:lvl7pPr>
            <a:lvl8pPr lvl="7">
              <a:spcBef>
                <a:spcPts val="0"/>
              </a:spcBef>
              <a:buSzPts val="1200"/>
              <a:buChar char="○"/>
              <a:defRPr sz="900"/>
            </a:lvl8pPr>
            <a:lvl9pPr lvl="8">
              <a:spcBef>
                <a:spcPts val="0"/>
              </a:spcBef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67688" y="450150"/>
            <a:ext cx="477585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3600"/>
            </a:lvl1pPr>
            <a:lvl2pPr lvl="1">
              <a:spcBef>
                <a:spcPts val="0"/>
              </a:spcBef>
              <a:buSzPts val="4800"/>
              <a:buNone/>
              <a:defRPr sz="3600"/>
            </a:lvl2pPr>
            <a:lvl3pPr lvl="2">
              <a:spcBef>
                <a:spcPts val="0"/>
              </a:spcBef>
              <a:buSzPts val="4800"/>
              <a:buNone/>
              <a:defRPr sz="3600"/>
            </a:lvl3pPr>
            <a:lvl4pPr lvl="3">
              <a:spcBef>
                <a:spcPts val="0"/>
              </a:spcBef>
              <a:buSzPts val="4800"/>
              <a:buNone/>
              <a:defRPr sz="3600"/>
            </a:lvl4pPr>
            <a:lvl5pPr lvl="4">
              <a:spcBef>
                <a:spcPts val="0"/>
              </a:spcBef>
              <a:buSzPts val="4800"/>
              <a:buNone/>
              <a:defRPr sz="3600"/>
            </a:lvl5pPr>
            <a:lvl6pPr lvl="5">
              <a:spcBef>
                <a:spcPts val="0"/>
              </a:spcBef>
              <a:buSzPts val="4800"/>
              <a:buNone/>
              <a:defRPr sz="3600"/>
            </a:lvl6pPr>
            <a:lvl7pPr lvl="6">
              <a:spcBef>
                <a:spcPts val="0"/>
              </a:spcBef>
              <a:buSzPts val="4800"/>
              <a:buNone/>
              <a:defRPr sz="3600"/>
            </a:lvl7pPr>
            <a:lvl8pPr lvl="7">
              <a:spcBef>
                <a:spcPts val="0"/>
              </a:spcBef>
              <a:buSzPts val="4800"/>
              <a:buNone/>
              <a:defRPr sz="3600"/>
            </a:lvl8pPr>
            <a:lvl9pPr lvl="8">
              <a:spcBef>
                <a:spcPts val="0"/>
              </a:spcBef>
              <a:buSzPts val="4800"/>
              <a:buNone/>
              <a:defRPr sz="36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3429000" y="25"/>
            <a:ext cx="3429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05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99125" y="1233175"/>
            <a:ext cx="30339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3150"/>
            </a:lvl1pPr>
            <a:lvl2pPr lvl="1" algn="ctr">
              <a:spcBef>
                <a:spcPts val="0"/>
              </a:spcBef>
              <a:buSzPts val="4200"/>
              <a:buNone/>
              <a:defRPr sz="3150"/>
            </a:lvl2pPr>
            <a:lvl3pPr lvl="2" algn="ctr">
              <a:spcBef>
                <a:spcPts val="0"/>
              </a:spcBef>
              <a:buSzPts val="4200"/>
              <a:buNone/>
              <a:defRPr sz="3150"/>
            </a:lvl3pPr>
            <a:lvl4pPr lvl="3" algn="ctr">
              <a:spcBef>
                <a:spcPts val="0"/>
              </a:spcBef>
              <a:buSzPts val="4200"/>
              <a:buNone/>
              <a:defRPr sz="3150"/>
            </a:lvl4pPr>
            <a:lvl5pPr lvl="4" algn="ctr">
              <a:spcBef>
                <a:spcPts val="0"/>
              </a:spcBef>
              <a:buSzPts val="4200"/>
              <a:buNone/>
              <a:defRPr sz="3150"/>
            </a:lvl5pPr>
            <a:lvl6pPr lvl="5" algn="ctr">
              <a:spcBef>
                <a:spcPts val="0"/>
              </a:spcBef>
              <a:buSzPts val="4200"/>
              <a:buNone/>
              <a:defRPr sz="3150"/>
            </a:lvl6pPr>
            <a:lvl7pPr lvl="6" algn="ctr">
              <a:spcBef>
                <a:spcPts val="0"/>
              </a:spcBef>
              <a:buSzPts val="4200"/>
              <a:buNone/>
              <a:defRPr sz="3150"/>
            </a:lvl7pPr>
            <a:lvl8pPr lvl="7" algn="ctr">
              <a:spcBef>
                <a:spcPts val="0"/>
              </a:spcBef>
              <a:buSzPts val="4200"/>
              <a:buNone/>
              <a:defRPr sz="3150"/>
            </a:lvl8pPr>
            <a:lvl9pPr lvl="8" algn="ctr">
              <a:spcBef>
                <a:spcPts val="0"/>
              </a:spcBef>
              <a:buSzPts val="4200"/>
              <a:buNone/>
              <a:defRPr sz="315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199125" y="2803075"/>
            <a:ext cx="30339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704625" y="724200"/>
            <a:ext cx="287775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233775" y="4230575"/>
            <a:ext cx="44991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" sz="750" smtClean="0">
                <a:solidFill>
                  <a:schemeClr val="lt2"/>
                </a:solidFill>
              </a:rPr>
              <a:pPr algn="r"/>
              <a:t>‹#›</a:t>
            </a:fld>
            <a:endParaRPr lang="en" sz="75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233781" y="1201369"/>
            <a:ext cx="6390450" cy="1539450"/>
          </a:xfrm>
          <a:prstGeom prst="rect">
            <a:avLst/>
          </a:prstGeom>
        </p:spPr>
        <p:txBody>
          <a:bodyPr wrap="square" lIns="68569" tIns="68569" rIns="68569" bIns="68569" anchor="b" anchorCtr="0">
            <a:noAutofit/>
          </a:bodyPr>
          <a:lstStyle/>
          <a:p>
            <a:r>
              <a:rPr lang="en"/>
              <a:t>North Korean Missile Training Exercises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233775" y="2768531"/>
            <a:ext cx="6390450" cy="59445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-US" dirty="0" err="1"/>
              <a:t>Shea</a:t>
            </a:r>
            <a:r>
              <a:rPr lang="en-US" dirty="0"/>
              <a:t> Cotton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227149" y="517689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Intended Targets</a:t>
            </a:r>
          </a:p>
        </p:txBody>
      </p:sp>
      <p:pic>
        <p:nvPicPr>
          <p:cNvPr id="114" name="Shape 114" descr="MapExercis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995" y="1486503"/>
            <a:ext cx="5122649" cy="288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74140" y="453245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Exercises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233775" y="1507294"/>
            <a:ext cx="6390450" cy="256230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66700">
              <a:spcBef>
                <a:spcPts val="375"/>
              </a:spcBef>
              <a:spcAft>
                <a:spcPts val="450"/>
              </a:spcAft>
              <a:buClr>
                <a:srgbClr val="DADADA"/>
              </a:buClr>
              <a:buSzPts val="2000"/>
            </a:pPr>
            <a:r>
              <a:rPr lang="en" sz="1500">
                <a:solidFill>
                  <a:srgbClr val="DADADA"/>
                </a:solidFill>
              </a:rPr>
              <a:t>At least 7 such exercises in past 3 years, possibly as high as 11</a:t>
            </a:r>
          </a:p>
          <a:p>
            <a:pPr>
              <a:spcBef>
                <a:spcPts val="375"/>
              </a:spcBef>
              <a:spcAft>
                <a:spcPts val="450"/>
              </a:spcAft>
              <a:buNone/>
            </a:pPr>
            <a:endParaRPr sz="1500">
              <a:solidFill>
                <a:srgbClr val="DADADA"/>
              </a:solidFill>
            </a:endParaRPr>
          </a:p>
          <a:p>
            <a:pPr marL="342900" indent="-266700">
              <a:spcBef>
                <a:spcPts val="375"/>
              </a:spcBef>
              <a:spcAft>
                <a:spcPts val="450"/>
              </a:spcAft>
              <a:buClr>
                <a:srgbClr val="DADADA"/>
              </a:buClr>
              <a:buSzPts val="2000"/>
            </a:pPr>
            <a:r>
              <a:rPr lang="en" sz="1500">
                <a:solidFill>
                  <a:srgbClr val="DADADA"/>
                </a:solidFill>
              </a:rPr>
              <a:t>Exercises appear to be limited to missiles with strong track record</a:t>
            </a:r>
          </a:p>
          <a:p>
            <a:pPr>
              <a:spcBef>
                <a:spcPts val="375"/>
              </a:spcBef>
              <a:spcAft>
                <a:spcPts val="450"/>
              </a:spcAft>
              <a:buNone/>
            </a:pPr>
            <a:endParaRPr sz="1500">
              <a:solidFill>
                <a:srgbClr val="DADADA"/>
              </a:solidFill>
            </a:endParaRPr>
          </a:p>
          <a:p>
            <a:pPr marL="342900" indent="-266700">
              <a:spcBef>
                <a:spcPts val="375"/>
              </a:spcBef>
              <a:spcAft>
                <a:spcPts val="450"/>
              </a:spcAft>
              <a:buClr>
                <a:srgbClr val="DADADA"/>
              </a:buClr>
              <a:buSzPts val="2000"/>
            </a:pPr>
            <a:r>
              <a:rPr lang="en" sz="1500">
                <a:solidFill>
                  <a:srgbClr val="DADADA"/>
                </a:solidFill>
              </a:rPr>
              <a:t>Suggests great confidence in missile program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07271" y="718288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DPRK Missile Test Data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" y="1520531"/>
            <a:ext cx="6629400" cy="262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233775" y="442039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More Missiles, More Tests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233775" y="1507294"/>
            <a:ext cx="6390450" cy="256230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>
              <a:buNone/>
            </a:pPr>
            <a:endParaRPr/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1237146"/>
            <a:ext cx="6857999" cy="3102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233775" y="707756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sz="2400" dirty="0"/>
              <a:t>Testing Under Kim Il Sung and Kim Jong Il</a:t>
            </a:r>
          </a:p>
        </p:txBody>
      </p:sp>
      <p:pic>
        <p:nvPicPr>
          <p:cNvPr id="75" name="Shape 75" descr="PreKJU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9099" y="1568608"/>
            <a:ext cx="3393281" cy="3243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233775" y="702656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sz="2400" dirty="0"/>
              <a:t>Testing Under Kim Jong Un</a:t>
            </a:r>
          </a:p>
        </p:txBody>
      </p:sp>
      <p:pic>
        <p:nvPicPr>
          <p:cNvPr id="82" name="Shape 82" descr="PostKJU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4653" y="1428795"/>
            <a:ext cx="3414713" cy="3236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227149" y="493002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Testing Men, Not Metal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233775" y="1507294"/>
            <a:ext cx="6390450" cy="2562300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pPr marL="342900" indent="-257175">
              <a:spcBef>
                <a:spcPts val="375"/>
              </a:spcBef>
              <a:spcAft>
                <a:spcPts val="450"/>
              </a:spcAft>
            </a:pPr>
            <a:r>
              <a:rPr lang="en" sz="1500" dirty="0">
                <a:solidFill>
                  <a:srgbClr val="DADADA"/>
                </a:solidFill>
              </a:rPr>
              <a:t>Kim Jong Un has started conducting tests that look more like war games and unit exercises</a:t>
            </a:r>
          </a:p>
          <a:p>
            <a:pPr>
              <a:spcBef>
                <a:spcPts val="375"/>
              </a:spcBef>
              <a:spcAft>
                <a:spcPts val="450"/>
              </a:spcAft>
              <a:buNone/>
            </a:pPr>
            <a:endParaRPr sz="1500" dirty="0">
              <a:solidFill>
                <a:srgbClr val="DADADA"/>
              </a:solidFill>
            </a:endParaRPr>
          </a:p>
          <a:p>
            <a:pPr marL="342900" indent="-266700">
              <a:spcBef>
                <a:spcPts val="375"/>
              </a:spcBef>
              <a:spcAft>
                <a:spcPts val="450"/>
              </a:spcAft>
              <a:buClr>
                <a:srgbClr val="DADADA"/>
              </a:buClr>
              <a:buSzPts val="2000"/>
            </a:pPr>
            <a:r>
              <a:rPr lang="en" sz="1500" dirty="0">
                <a:solidFill>
                  <a:srgbClr val="DADADA"/>
                </a:solidFill>
              </a:rPr>
              <a:t>These are unique to Kim Jong Un</a:t>
            </a:r>
          </a:p>
          <a:p>
            <a:pPr>
              <a:spcBef>
                <a:spcPts val="375"/>
              </a:spcBef>
              <a:spcAft>
                <a:spcPts val="450"/>
              </a:spcAft>
              <a:buNone/>
            </a:pPr>
            <a:endParaRPr sz="1500" dirty="0">
              <a:solidFill>
                <a:srgbClr val="DADADA"/>
              </a:solidFill>
            </a:endParaRPr>
          </a:p>
          <a:p>
            <a:pPr marL="342900" indent="-266700">
              <a:spcBef>
                <a:spcPts val="375"/>
              </a:spcBef>
              <a:spcAft>
                <a:spcPts val="450"/>
              </a:spcAft>
              <a:buClr>
                <a:srgbClr val="DADADA"/>
              </a:buClr>
              <a:buSzPts val="2000"/>
            </a:pPr>
            <a:r>
              <a:rPr lang="en" sz="1500" dirty="0">
                <a:solidFill>
                  <a:srgbClr val="DADADA"/>
                </a:solidFill>
              </a:rPr>
              <a:t>What do they look like and how do we know…?</a:t>
            </a:r>
          </a:p>
          <a:p>
            <a:pPr>
              <a:spcBef>
                <a:spcPts val="375"/>
              </a:spcBef>
              <a:spcAft>
                <a:spcPts val="450"/>
              </a:spcAft>
              <a:buNone/>
            </a:pPr>
            <a:endParaRPr sz="1500" dirty="0">
              <a:solidFill>
                <a:srgbClr val="DADADA"/>
              </a:solidFill>
            </a:endParaRPr>
          </a:p>
          <a:p>
            <a:pPr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47027" y="486376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North Korea Statements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252" y="1628049"/>
            <a:ext cx="5333999" cy="187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87393" y="344713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Salvo Launches</a:t>
            </a:r>
          </a:p>
        </p:txBody>
      </p:sp>
      <p:pic>
        <p:nvPicPr>
          <p:cNvPr id="101" name="Shape 101" descr="gty-north-korea-missile-launch-04-jc-170307_4x3_99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4335" y="1217447"/>
            <a:ext cx="4189332" cy="3141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220523" y="539384"/>
            <a:ext cx="6390450" cy="429525"/>
          </a:xfrm>
          <a:prstGeom prst="rect">
            <a:avLst/>
          </a:prstGeom>
        </p:spPr>
        <p:txBody>
          <a:bodyPr wrap="square" lIns="68569" tIns="68569" rIns="68569" bIns="68569" anchor="t" anchorCtr="0">
            <a:noAutofit/>
          </a:bodyPr>
          <a:lstStyle/>
          <a:p>
            <a:r>
              <a:rPr lang="en" dirty="0"/>
              <a:t>Night Launches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363" y="1507294"/>
            <a:ext cx="4099281" cy="27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144</Words>
  <Application>Microsoft Office PowerPoint</Application>
  <PresentationFormat>Custom</PresentationFormat>
  <Paragraphs>26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Simple Dark</vt:lpstr>
      <vt:lpstr>North Korean Missile Training Exercises</vt:lpstr>
      <vt:lpstr>DPRK Missile Test Data</vt:lpstr>
      <vt:lpstr>More Missiles, More Tests</vt:lpstr>
      <vt:lpstr>Testing Under Kim Il Sung and Kim Jong Il</vt:lpstr>
      <vt:lpstr>Testing Under Kim Jong Un</vt:lpstr>
      <vt:lpstr>Testing Men, Not Metal</vt:lpstr>
      <vt:lpstr>North Korea Statements</vt:lpstr>
      <vt:lpstr>Salvo Launches</vt:lpstr>
      <vt:lpstr>Night Launches</vt:lpstr>
      <vt:lpstr>Intended Targets</vt:lpstr>
      <vt:lpstr>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Korean Missile Training Exercises</dc:title>
  <dc:creator>Cotton, Shea M</dc:creator>
  <cp:lastModifiedBy>William Pittinos</cp:lastModifiedBy>
  <cp:revision>4</cp:revision>
  <dcterms:modified xsi:type="dcterms:W3CDTF">2017-12-01T15:46:18Z</dcterms:modified>
</cp:coreProperties>
</file>