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6858000" cy="5143500"/>
  <p:notesSz cx="6858000" cy="9144000"/>
  <p:embeddedFontLst>
    <p:embeddedFont>
      <p:font typeface="Roboto" panose="020B0604020202020204" charset="0"/>
      <p:regular r:id="rId14"/>
      <p:bold r:id="rId15"/>
      <p:italic r:id="rId16"/>
      <p:boldItalic r:id="rId1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4385" autoAdjust="0"/>
  </p:normalViewPr>
  <p:slideViewPr>
    <p:cSldViewPr snapToGrid="0">
      <p:cViewPr varScale="1">
        <p:scale>
          <a:sx n="98" d="100"/>
          <a:sy n="98" d="100"/>
        </p:scale>
        <p:origin x="268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1100"/>
              <a:buChar char="●"/>
              <a:defRPr sz="1100"/>
            </a:lvl1pPr>
            <a:lvl2pPr lvl="1">
              <a:spcBef>
                <a:spcPts val="0"/>
              </a:spcBef>
              <a:buSzPts val="1100"/>
              <a:buChar char="○"/>
              <a:defRPr sz="1100"/>
            </a:lvl2pPr>
            <a:lvl3pPr lvl="2">
              <a:spcBef>
                <a:spcPts val="0"/>
              </a:spcBef>
              <a:buSzPts val="1100"/>
              <a:buChar char="■"/>
              <a:defRPr sz="1100"/>
            </a:lvl3pPr>
            <a:lvl4pPr lvl="3">
              <a:spcBef>
                <a:spcPts val="0"/>
              </a:spcBef>
              <a:buSzPts val="1100"/>
              <a:buChar char="●"/>
              <a:defRPr sz="1100"/>
            </a:lvl4pPr>
            <a:lvl5pPr lvl="4">
              <a:spcBef>
                <a:spcPts val="0"/>
              </a:spcBef>
              <a:buSzPts val="1100"/>
              <a:buChar char="○"/>
              <a:defRPr sz="1100"/>
            </a:lvl5pPr>
            <a:lvl6pPr lvl="5">
              <a:spcBef>
                <a:spcPts val="0"/>
              </a:spcBef>
              <a:buSzPts val="1100"/>
              <a:buChar char="■"/>
              <a:defRPr sz="1100"/>
            </a:lvl6pPr>
            <a:lvl7pPr lvl="6">
              <a:spcBef>
                <a:spcPts val="0"/>
              </a:spcBef>
              <a:buSzPts val="1100"/>
              <a:buChar char="●"/>
              <a:defRPr sz="1100"/>
            </a:lvl7pPr>
            <a:lvl8pPr lvl="7">
              <a:spcBef>
                <a:spcPts val="0"/>
              </a:spcBef>
              <a:buSzPts val="1100"/>
              <a:buChar char="○"/>
              <a:defRPr sz="1100"/>
            </a:lvl8pPr>
            <a:lvl9pPr lvl="8">
              <a:spcBef>
                <a:spcPts val="0"/>
              </a:spcBef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ao.gov/assets/650/647931.pdf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298450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endParaRPr lang="en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298450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endParaRPr lang="en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lang="en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 u="sng" dirty="0">
                <a:solidFill>
                  <a:schemeClr val="hlink"/>
                </a:solidFill>
                <a:hlinkClick r:id="rId3"/>
              </a:rPr>
              <a:t>2012 GAO</a:t>
            </a:r>
            <a:r>
              <a:rPr lang="en" dirty="0"/>
              <a:t> </a:t>
            </a:r>
            <a:r>
              <a:rPr lang="en" dirty="0" smtClean="0"/>
              <a:t>report</a:t>
            </a:r>
            <a:endParaRPr lang="en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298450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endParaRPr lang="en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298450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endParaRPr lang="en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298450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endParaRPr lang="en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endParaRPr lang="en" sz="700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298450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endParaRPr lang="en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Shape 10"/>
          <p:cNvGrpSpPr/>
          <p:nvPr/>
        </p:nvGrpSpPr>
        <p:grpSpPr>
          <a:xfrm>
            <a:off x="4573784" y="5"/>
            <a:ext cx="2284219" cy="2030570"/>
            <a:chOff x="6098378" y="5"/>
            <a:chExt cx="3045625" cy="2030570"/>
          </a:xfrm>
        </p:grpSpPr>
        <p:sp>
          <p:nvSpPr>
            <p:cNvPr id="11" name="Shape 11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050"/>
            </a:p>
          </p:txBody>
        </p:sp>
        <p:sp>
          <p:nvSpPr>
            <p:cNvPr id="12" name="Shape 12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050"/>
            </a:p>
          </p:txBody>
        </p:sp>
        <p:sp>
          <p:nvSpPr>
            <p:cNvPr id="13" name="Shape 13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050"/>
            </a:p>
          </p:txBody>
        </p:sp>
        <p:sp>
          <p:nvSpPr>
            <p:cNvPr id="14" name="Shape 14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050"/>
            </a:p>
          </p:txBody>
        </p:sp>
        <p:sp>
          <p:nvSpPr>
            <p:cNvPr id="15" name="Shape 1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050"/>
            </a:p>
          </p:txBody>
        </p:sp>
      </p:grpSp>
      <p:sp>
        <p:nvSpPr>
          <p:cNvPr id="16" name="Shape 16"/>
          <p:cNvSpPr txBox="1">
            <a:spLocks noGrp="1"/>
          </p:cNvSpPr>
          <p:nvPr>
            <p:ph type="ctrTitle"/>
          </p:nvPr>
        </p:nvSpPr>
        <p:spPr>
          <a:xfrm>
            <a:off x="448575" y="1775222"/>
            <a:ext cx="6166575" cy="8388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>
              <a:spcBef>
                <a:spcPts val="0"/>
              </a:spcBef>
              <a:buClr>
                <a:schemeClr val="lt1"/>
              </a:buClr>
              <a:buSzPts val="4200"/>
              <a:buNone/>
              <a:defRPr sz="315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ts val="4200"/>
              <a:buNone/>
              <a:defRPr sz="315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ts val="4200"/>
              <a:buNone/>
              <a:defRPr sz="315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ts val="4200"/>
              <a:buNone/>
              <a:defRPr sz="315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ts val="4200"/>
              <a:buNone/>
              <a:defRPr sz="315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ts val="4200"/>
              <a:buNone/>
              <a:defRPr sz="315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ts val="4200"/>
              <a:buNone/>
              <a:defRPr sz="315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ts val="4200"/>
              <a:buNone/>
              <a:defRPr sz="315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ts val="4200"/>
              <a:buNone/>
              <a:defRPr sz="315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ubTitle" idx="1"/>
          </p:nvPr>
        </p:nvSpPr>
        <p:spPr>
          <a:xfrm>
            <a:off x="448566" y="2715913"/>
            <a:ext cx="6166575" cy="4329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1575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1575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1575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1575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1575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1575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1575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1575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1575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sldNum" idx="12"/>
          </p:nvPr>
        </p:nvSpPr>
        <p:spPr>
          <a:xfrm>
            <a:off x="6345323" y="4651190"/>
            <a:ext cx="411525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bg>
      <p:bgPr>
        <a:solidFill>
          <a:schemeClr val="dk1"/>
        </a:solid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Shape 70"/>
          <p:cNvGrpSpPr/>
          <p:nvPr/>
        </p:nvGrpSpPr>
        <p:grpSpPr>
          <a:xfrm>
            <a:off x="4573784" y="5"/>
            <a:ext cx="2284219" cy="2030570"/>
            <a:chOff x="6098378" y="5"/>
            <a:chExt cx="3045625" cy="2030570"/>
          </a:xfrm>
        </p:grpSpPr>
        <p:sp>
          <p:nvSpPr>
            <p:cNvPr id="71" name="Shape 71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050"/>
            </a:p>
          </p:txBody>
        </p:sp>
        <p:sp>
          <p:nvSpPr>
            <p:cNvPr id="72" name="Shape 72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050"/>
            </a:p>
          </p:txBody>
        </p:sp>
        <p:sp>
          <p:nvSpPr>
            <p:cNvPr id="73" name="Shape 73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050"/>
            </a:p>
          </p:txBody>
        </p:sp>
        <p:sp>
          <p:nvSpPr>
            <p:cNvPr id="74" name="Shape 74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050"/>
            </a:p>
          </p:txBody>
        </p:sp>
        <p:sp>
          <p:nvSpPr>
            <p:cNvPr id="75" name="Shape 7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050"/>
            </a:p>
          </p:txBody>
        </p:sp>
      </p:grpSp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xfrm>
            <a:off x="233775" y="1256050"/>
            <a:ext cx="6390450" cy="20307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>
              <a:spcBef>
                <a:spcPts val="0"/>
              </a:spcBef>
              <a:buClr>
                <a:schemeClr val="lt1"/>
              </a:buClr>
              <a:buSzPts val="12000"/>
              <a:buNone/>
              <a:defRPr sz="9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buSzPts val="12000"/>
              <a:buNone/>
              <a:defRPr sz="9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buSzPts val="12000"/>
              <a:buNone/>
              <a:defRPr sz="9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buSzPts val="12000"/>
              <a:buNone/>
              <a:defRPr sz="9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buSzPts val="12000"/>
              <a:buNone/>
              <a:defRPr sz="9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buSzPts val="12000"/>
              <a:buNone/>
              <a:defRPr sz="9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buSzPts val="12000"/>
              <a:buNone/>
              <a:defRPr sz="9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buSzPts val="12000"/>
              <a:buNone/>
              <a:defRPr sz="9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buSzPts val="12000"/>
              <a:buNone/>
              <a:defRPr sz="9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233775" y="3369225"/>
            <a:ext cx="6390450" cy="12819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>
              <a:spcBef>
                <a:spcPts val="0"/>
              </a:spcBef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sldNum" idx="12"/>
          </p:nvPr>
        </p:nvSpPr>
        <p:spPr>
          <a:xfrm>
            <a:off x="6345323" y="4651190"/>
            <a:ext cx="411525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sldNum" idx="12"/>
          </p:nvPr>
        </p:nvSpPr>
        <p:spPr>
          <a:xfrm>
            <a:off x="6345323" y="4651190"/>
            <a:ext cx="411525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>
                <a:solidFill>
                  <a:schemeClr val="dk2"/>
                </a:solidFill>
              </a:rPr>
              <a:pPr/>
              <a:t>‹#›</a:t>
            </a:fld>
            <a:endParaRPr lang="en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bg>
      <p:bgPr>
        <a:solidFill>
          <a:schemeClr val="dk1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Shape 20"/>
          <p:cNvGrpSpPr/>
          <p:nvPr/>
        </p:nvGrpSpPr>
        <p:grpSpPr>
          <a:xfrm>
            <a:off x="4573784" y="5"/>
            <a:ext cx="2284219" cy="2030570"/>
            <a:chOff x="6098378" y="5"/>
            <a:chExt cx="3045625" cy="2030570"/>
          </a:xfrm>
        </p:grpSpPr>
        <p:sp>
          <p:nvSpPr>
            <p:cNvPr id="21" name="Shape 21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050"/>
            </a:p>
          </p:txBody>
        </p:sp>
        <p:sp>
          <p:nvSpPr>
            <p:cNvPr id="22" name="Shape 22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050"/>
            </a:p>
          </p:txBody>
        </p:sp>
        <p:sp>
          <p:nvSpPr>
            <p:cNvPr id="23" name="Shape 23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050"/>
            </a:p>
          </p:txBody>
        </p:sp>
        <p:sp>
          <p:nvSpPr>
            <p:cNvPr id="24" name="Shape 24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050"/>
            </a:p>
          </p:txBody>
        </p:sp>
        <p:sp>
          <p:nvSpPr>
            <p:cNvPr id="25" name="Shape 2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050"/>
            </a:p>
          </p:txBody>
        </p:sp>
      </p:grpSp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48575" y="2152347"/>
            <a:ext cx="6166575" cy="8388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buSzPts val="4200"/>
              <a:buNone/>
              <a:defRPr sz="315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ts val="4200"/>
              <a:buNone/>
              <a:defRPr sz="315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ts val="4200"/>
              <a:buNone/>
              <a:defRPr sz="315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ts val="4200"/>
              <a:buNone/>
              <a:defRPr sz="315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ts val="4200"/>
              <a:buNone/>
              <a:defRPr sz="315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ts val="4200"/>
              <a:buNone/>
              <a:defRPr sz="315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ts val="4200"/>
              <a:buNone/>
              <a:defRPr sz="315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ts val="4200"/>
              <a:buNone/>
              <a:defRPr sz="315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ts val="4200"/>
              <a:buNone/>
              <a:defRPr sz="315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6345323" y="4651190"/>
            <a:ext cx="411525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Shape 29"/>
          <p:cNvGrpSpPr/>
          <p:nvPr/>
        </p:nvGrpSpPr>
        <p:grpSpPr>
          <a:xfrm>
            <a:off x="0" y="3903670"/>
            <a:ext cx="6858000" cy="1239925"/>
            <a:chOff x="0" y="3903669"/>
            <a:chExt cx="9144000" cy="1239925"/>
          </a:xfrm>
        </p:grpSpPr>
        <p:sp>
          <p:nvSpPr>
            <p:cNvPr id="30" name="Shape 30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050"/>
            </a:p>
          </p:txBody>
        </p:sp>
        <p:sp>
          <p:nvSpPr>
            <p:cNvPr id="31" name="Shape 31"/>
            <p:cNvSpPr/>
            <p:nvPr/>
          </p:nvSpPr>
          <p:spPr>
            <a:xfrm flipH="1">
              <a:off x="6181163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050"/>
            </a:p>
          </p:txBody>
        </p:sp>
        <p:sp>
          <p:nvSpPr>
            <p:cNvPr id="32" name="Shape 32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050"/>
            </a:p>
          </p:txBody>
        </p:sp>
        <p:sp>
          <p:nvSpPr>
            <p:cNvPr id="33" name="Shape 33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050"/>
            </a:p>
          </p:txBody>
        </p:sp>
        <p:sp>
          <p:nvSpPr>
            <p:cNvPr id="34" name="Shape 34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050"/>
            </a:p>
          </p:txBody>
        </p:sp>
      </p:grpSp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233775" y="410000"/>
            <a:ext cx="6390450" cy="6078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3000"/>
              <a:buNone/>
              <a:defRPr/>
            </a:lvl1pPr>
            <a:lvl2pPr lvl="1">
              <a:spcBef>
                <a:spcPts val="0"/>
              </a:spcBef>
              <a:buSzPts val="3000"/>
              <a:buNone/>
              <a:defRPr/>
            </a:lvl2pPr>
            <a:lvl3pPr lvl="2">
              <a:spcBef>
                <a:spcPts val="0"/>
              </a:spcBef>
              <a:buSzPts val="3000"/>
              <a:buNone/>
              <a:defRPr/>
            </a:lvl3pPr>
            <a:lvl4pPr lvl="3">
              <a:spcBef>
                <a:spcPts val="0"/>
              </a:spcBef>
              <a:buSzPts val="3000"/>
              <a:buNone/>
              <a:defRPr/>
            </a:lvl4pPr>
            <a:lvl5pPr lvl="4">
              <a:spcBef>
                <a:spcPts val="0"/>
              </a:spcBef>
              <a:buSzPts val="3000"/>
              <a:buNone/>
              <a:defRPr/>
            </a:lvl5pPr>
            <a:lvl6pPr lvl="5">
              <a:spcBef>
                <a:spcPts val="0"/>
              </a:spcBef>
              <a:buSzPts val="3000"/>
              <a:buNone/>
              <a:defRPr/>
            </a:lvl6pPr>
            <a:lvl7pPr lvl="6">
              <a:spcBef>
                <a:spcPts val="0"/>
              </a:spcBef>
              <a:buSzPts val="3000"/>
              <a:buNone/>
              <a:defRPr/>
            </a:lvl7pPr>
            <a:lvl8pPr lvl="7">
              <a:spcBef>
                <a:spcPts val="0"/>
              </a:spcBef>
              <a:buSzPts val="3000"/>
              <a:buNone/>
              <a:defRPr/>
            </a:lvl8pPr>
            <a:lvl9pPr lvl="8">
              <a:spcBef>
                <a:spcPts val="0"/>
              </a:spcBef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233775" y="1229875"/>
            <a:ext cx="6390450" cy="33390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1800"/>
              <a:buChar char="●"/>
              <a:defRPr/>
            </a:lvl1pPr>
            <a:lvl2pPr lvl="1">
              <a:spcBef>
                <a:spcPts val="0"/>
              </a:spcBef>
              <a:buSzPts val="1400"/>
              <a:buChar char="○"/>
              <a:defRPr/>
            </a:lvl2pPr>
            <a:lvl3pPr lvl="2">
              <a:spcBef>
                <a:spcPts val="0"/>
              </a:spcBef>
              <a:buSzPts val="1400"/>
              <a:buChar char="■"/>
              <a:defRPr/>
            </a:lvl3pPr>
            <a:lvl4pPr lvl="3">
              <a:spcBef>
                <a:spcPts val="0"/>
              </a:spcBef>
              <a:buSzPts val="1400"/>
              <a:buChar char="●"/>
              <a:defRPr/>
            </a:lvl4pPr>
            <a:lvl5pPr lvl="4">
              <a:spcBef>
                <a:spcPts val="0"/>
              </a:spcBef>
              <a:buSzPts val="1400"/>
              <a:buChar char="○"/>
              <a:defRPr/>
            </a:lvl5pPr>
            <a:lvl6pPr lvl="5">
              <a:spcBef>
                <a:spcPts val="0"/>
              </a:spcBef>
              <a:buSzPts val="1400"/>
              <a:buChar char="■"/>
              <a:defRPr/>
            </a:lvl6pPr>
            <a:lvl7pPr lvl="6">
              <a:spcBef>
                <a:spcPts val="0"/>
              </a:spcBef>
              <a:buSzPts val="1400"/>
              <a:buChar char="●"/>
              <a:defRPr/>
            </a:lvl7pPr>
            <a:lvl8pPr lvl="7">
              <a:spcBef>
                <a:spcPts val="0"/>
              </a:spcBef>
              <a:buSzPts val="1400"/>
              <a:buChar char="○"/>
              <a:defRPr/>
            </a:lvl8pPr>
            <a:lvl9pPr lvl="8">
              <a:spcBef>
                <a:spcPts val="0"/>
              </a:spcBef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sldNum" idx="12"/>
          </p:nvPr>
        </p:nvSpPr>
        <p:spPr>
          <a:xfrm>
            <a:off x="6345323" y="4651190"/>
            <a:ext cx="411525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233775" y="410000"/>
            <a:ext cx="6390450" cy="6078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3000"/>
              <a:buNone/>
              <a:defRPr/>
            </a:lvl1pPr>
            <a:lvl2pPr lvl="1">
              <a:spcBef>
                <a:spcPts val="0"/>
              </a:spcBef>
              <a:buSzPts val="3000"/>
              <a:buNone/>
              <a:defRPr/>
            </a:lvl2pPr>
            <a:lvl3pPr lvl="2">
              <a:spcBef>
                <a:spcPts val="0"/>
              </a:spcBef>
              <a:buSzPts val="3000"/>
              <a:buNone/>
              <a:defRPr/>
            </a:lvl3pPr>
            <a:lvl4pPr lvl="3">
              <a:spcBef>
                <a:spcPts val="0"/>
              </a:spcBef>
              <a:buSzPts val="3000"/>
              <a:buNone/>
              <a:defRPr/>
            </a:lvl4pPr>
            <a:lvl5pPr lvl="4">
              <a:spcBef>
                <a:spcPts val="0"/>
              </a:spcBef>
              <a:buSzPts val="3000"/>
              <a:buNone/>
              <a:defRPr/>
            </a:lvl5pPr>
            <a:lvl6pPr lvl="5">
              <a:spcBef>
                <a:spcPts val="0"/>
              </a:spcBef>
              <a:buSzPts val="3000"/>
              <a:buNone/>
              <a:defRPr/>
            </a:lvl6pPr>
            <a:lvl7pPr lvl="6">
              <a:spcBef>
                <a:spcPts val="0"/>
              </a:spcBef>
              <a:buSzPts val="3000"/>
              <a:buNone/>
              <a:defRPr/>
            </a:lvl7pPr>
            <a:lvl8pPr lvl="7">
              <a:spcBef>
                <a:spcPts val="0"/>
              </a:spcBef>
              <a:buSzPts val="3000"/>
              <a:buNone/>
              <a:defRPr/>
            </a:lvl8pPr>
            <a:lvl9pPr lvl="8">
              <a:spcBef>
                <a:spcPts val="0"/>
              </a:spcBef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233775" y="1229975"/>
            <a:ext cx="2999925" cy="33390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1400"/>
              <a:buChar char="●"/>
              <a:defRPr sz="1050"/>
            </a:lvl1pPr>
            <a:lvl2pPr lvl="1">
              <a:spcBef>
                <a:spcPts val="0"/>
              </a:spcBef>
              <a:buSzPts val="1200"/>
              <a:buChar char="○"/>
              <a:defRPr sz="900"/>
            </a:lvl2pPr>
            <a:lvl3pPr lvl="2">
              <a:spcBef>
                <a:spcPts val="0"/>
              </a:spcBef>
              <a:buSzPts val="1200"/>
              <a:buChar char="■"/>
              <a:defRPr sz="900"/>
            </a:lvl3pPr>
            <a:lvl4pPr lvl="3">
              <a:spcBef>
                <a:spcPts val="0"/>
              </a:spcBef>
              <a:buSzPts val="1200"/>
              <a:buChar char="●"/>
              <a:defRPr sz="900"/>
            </a:lvl4pPr>
            <a:lvl5pPr lvl="4">
              <a:spcBef>
                <a:spcPts val="0"/>
              </a:spcBef>
              <a:buSzPts val="1200"/>
              <a:buChar char="○"/>
              <a:defRPr sz="900"/>
            </a:lvl5pPr>
            <a:lvl6pPr lvl="5">
              <a:spcBef>
                <a:spcPts val="0"/>
              </a:spcBef>
              <a:buSzPts val="1200"/>
              <a:buChar char="■"/>
              <a:defRPr sz="900"/>
            </a:lvl6pPr>
            <a:lvl7pPr lvl="6">
              <a:spcBef>
                <a:spcPts val="0"/>
              </a:spcBef>
              <a:buSzPts val="1200"/>
              <a:buChar char="●"/>
              <a:defRPr sz="900"/>
            </a:lvl7pPr>
            <a:lvl8pPr lvl="7">
              <a:spcBef>
                <a:spcPts val="0"/>
              </a:spcBef>
              <a:buSzPts val="1200"/>
              <a:buChar char="○"/>
              <a:defRPr sz="900"/>
            </a:lvl8pPr>
            <a:lvl9pPr lvl="8">
              <a:spcBef>
                <a:spcPts val="0"/>
              </a:spcBef>
              <a:buSzPts val="1200"/>
              <a:buChar char="■"/>
              <a:defRPr sz="900"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2"/>
          </p:nvPr>
        </p:nvSpPr>
        <p:spPr>
          <a:xfrm>
            <a:off x="3624300" y="1229975"/>
            <a:ext cx="2999925" cy="33390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1400"/>
              <a:buChar char="●"/>
              <a:defRPr sz="1050"/>
            </a:lvl1pPr>
            <a:lvl2pPr lvl="1">
              <a:spcBef>
                <a:spcPts val="0"/>
              </a:spcBef>
              <a:buSzPts val="1200"/>
              <a:buChar char="○"/>
              <a:defRPr sz="900"/>
            </a:lvl2pPr>
            <a:lvl3pPr lvl="2">
              <a:spcBef>
                <a:spcPts val="0"/>
              </a:spcBef>
              <a:buSzPts val="1200"/>
              <a:buChar char="■"/>
              <a:defRPr sz="900"/>
            </a:lvl3pPr>
            <a:lvl4pPr lvl="3">
              <a:spcBef>
                <a:spcPts val="0"/>
              </a:spcBef>
              <a:buSzPts val="1200"/>
              <a:buChar char="●"/>
              <a:defRPr sz="900"/>
            </a:lvl4pPr>
            <a:lvl5pPr lvl="4">
              <a:spcBef>
                <a:spcPts val="0"/>
              </a:spcBef>
              <a:buSzPts val="1200"/>
              <a:buChar char="○"/>
              <a:defRPr sz="900"/>
            </a:lvl5pPr>
            <a:lvl6pPr lvl="5">
              <a:spcBef>
                <a:spcPts val="0"/>
              </a:spcBef>
              <a:buSzPts val="1200"/>
              <a:buChar char="■"/>
              <a:defRPr sz="900"/>
            </a:lvl6pPr>
            <a:lvl7pPr lvl="6">
              <a:spcBef>
                <a:spcPts val="0"/>
              </a:spcBef>
              <a:buSzPts val="1200"/>
              <a:buChar char="●"/>
              <a:defRPr sz="900"/>
            </a:lvl7pPr>
            <a:lvl8pPr lvl="7">
              <a:spcBef>
                <a:spcPts val="0"/>
              </a:spcBef>
              <a:buSzPts val="1200"/>
              <a:buChar char="○"/>
              <a:defRPr sz="900"/>
            </a:lvl8pPr>
            <a:lvl9pPr lvl="8">
              <a:spcBef>
                <a:spcPts val="0"/>
              </a:spcBef>
              <a:buSzPts val="1200"/>
              <a:buChar char="■"/>
              <a:defRPr sz="900"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6345323" y="4651190"/>
            <a:ext cx="411525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>
                <a:solidFill>
                  <a:schemeClr val="dk2"/>
                </a:solidFill>
              </a:rPr>
              <a:pPr/>
              <a:t>‹#›</a:t>
            </a:fld>
            <a:endParaRPr lang="en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title"/>
          </p:nvPr>
        </p:nvSpPr>
        <p:spPr>
          <a:xfrm>
            <a:off x="233775" y="410000"/>
            <a:ext cx="6390450" cy="6078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3000"/>
              <a:buNone/>
              <a:defRPr/>
            </a:lvl1pPr>
            <a:lvl2pPr lvl="1">
              <a:spcBef>
                <a:spcPts val="0"/>
              </a:spcBef>
              <a:buSzPts val="3000"/>
              <a:buNone/>
              <a:defRPr/>
            </a:lvl2pPr>
            <a:lvl3pPr lvl="2">
              <a:spcBef>
                <a:spcPts val="0"/>
              </a:spcBef>
              <a:buSzPts val="3000"/>
              <a:buNone/>
              <a:defRPr/>
            </a:lvl3pPr>
            <a:lvl4pPr lvl="3">
              <a:spcBef>
                <a:spcPts val="0"/>
              </a:spcBef>
              <a:buSzPts val="3000"/>
              <a:buNone/>
              <a:defRPr/>
            </a:lvl4pPr>
            <a:lvl5pPr lvl="4">
              <a:spcBef>
                <a:spcPts val="0"/>
              </a:spcBef>
              <a:buSzPts val="3000"/>
              <a:buNone/>
              <a:defRPr/>
            </a:lvl5pPr>
            <a:lvl6pPr lvl="5">
              <a:spcBef>
                <a:spcPts val="0"/>
              </a:spcBef>
              <a:buSzPts val="3000"/>
              <a:buNone/>
              <a:defRPr/>
            </a:lvl6pPr>
            <a:lvl7pPr lvl="6">
              <a:spcBef>
                <a:spcPts val="0"/>
              </a:spcBef>
              <a:buSzPts val="3000"/>
              <a:buNone/>
              <a:defRPr/>
            </a:lvl7pPr>
            <a:lvl8pPr lvl="7">
              <a:spcBef>
                <a:spcPts val="0"/>
              </a:spcBef>
              <a:buSzPts val="3000"/>
              <a:buNone/>
              <a:defRPr/>
            </a:lvl8pPr>
            <a:lvl9pPr lvl="8">
              <a:spcBef>
                <a:spcPts val="0"/>
              </a:spcBef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6345323" y="4651190"/>
            <a:ext cx="411525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>
                <a:solidFill>
                  <a:schemeClr val="dk2"/>
                </a:solidFill>
              </a:rPr>
              <a:pPr/>
              <a:t>‹#›</a:t>
            </a:fld>
            <a:endParaRPr lang="en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233775" y="555600"/>
            <a:ext cx="2106000" cy="7557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>
              <a:spcBef>
                <a:spcPts val="0"/>
              </a:spcBef>
              <a:buSzPts val="2400"/>
              <a:buNone/>
              <a:defRPr sz="1800"/>
            </a:lvl1pPr>
            <a:lvl2pPr lvl="1">
              <a:spcBef>
                <a:spcPts val="0"/>
              </a:spcBef>
              <a:buSzPts val="2400"/>
              <a:buNone/>
              <a:defRPr sz="1800"/>
            </a:lvl2pPr>
            <a:lvl3pPr lvl="2">
              <a:spcBef>
                <a:spcPts val="0"/>
              </a:spcBef>
              <a:buSzPts val="2400"/>
              <a:buNone/>
              <a:defRPr sz="1800"/>
            </a:lvl3pPr>
            <a:lvl4pPr lvl="3">
              <a:spcBef>
                <a:spcPts val="0"/>
              </a:spcBef>
              <a:buSzPts val="2400"/>
              <a:buNone/>
              <a:defRPr sz="1800"/>
            </a:lvl4pPr>
            <a:lvl5pPr lvl="4">
              <a:spcBef>
                <a:spcPts val="0"/>
              </a:spcBef>
              <a:buSzPts val="2400"/>
              <a:buNone/>
              <a:defRPr sz="1800"/>
            </a:lvl5pPr>
            <a:lvl6pPr lvl="5">
              <a:spcBef>
                <a:spcPts val="0"/>
              </a:spcBef>
              <a:buSzPts val="2400"/>
              <a:buNone/>
              <a:defRPr sz="1800"/>
            </a:lvl6pPr>
            <a:lvl7pPr lvl="6">
              <a:spcBef>
                <a:spcPts val="0"/>
              </a:spcBef>
              <a:buSzPts val="2400"/>
              <a:buNone/>
              <a:defRPr sz="1800"/>
            </a:lvl7pPr>
            <a:lvl8pPr lvl="7">
              <a:spcBef>
                <a:spcPts val="0"/>
              </a:spcBef>
              <a:buSzPts val="2400"/>
              <a:buNone/>
              <a:defRPr sz="1800"/>
            </a:lvl8pPr>
            <a:lvl9pPr lvl="8">
              <a:spcBef>
                <a:spcPts val="0"/>
              </a:spcBef>
              <a:buSzPts val="2400"/>
              <a:buNone/>
              <a:defRPr sz="1800"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233775" y="1465804"/>
            <a:ext cx="2106000" cy="31032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1200"/>
              <a:buChar char="●"/>
              <a:defRPr sz="900"/>
            </a:lvl1pPr>
            <a:lvl2pPr lvl="1">
              <a:spcBef>
                <a:spcPts val="0"/>
              </a:spcBef>
              <a:buSzPts val="1200"/>
              <a:buChar char="○"/>
              <a:defRPr sz="900"/>
            </a:lvl2pPr>
            <a:lvl3pPr lvl="2">
              <a:spcBef>
                <a:spcPts val="0"/>
              </a:spcBef>
              <a:buSzPts val="1200"/>
              <a:buChar char="■"/>
              <a:defRPr sz="900"/>
            </a:lvl3pPr>
            <a:lvl4pPr lvl="3">
              <a:spcBef>
                <a:spcPts val="0"/>
              </a:spcBef>
              <a:buSzPts val="1200"/>
              <a:buChar char="●"/>
              <a:defRPr sz="900"/>
            </a:lvl4pPr>
            <a:lvl5pPr lvl="4">
              <a:spcBef>
                <a:spcPts val="0"/>
              </a:spcBef>
              <a:buSzPts val="1200"/>
              <a:buChar char="○"/>
              <a:defRPr sz="900"/>
            </a:lvl5pPr>
            <a:lvl6pPr lvl="5">
              <a:spcBef>
                <a:spcPts val="0"/>
              </a:spcBef>
              <a:buSzPts val="1200"/>
              <a:buChar char="■"/>
              <a:defRPr sz="900"/>
            </a:lvl6pPr>
            <a:lvl7pPr lvl="6">
              <a:spcBef>
                <a:spcPts val="0"/>
              </a:spcBef>
              <a:buSzPts val="1200"/>
              <a:buChar char="●"/>
              <a:defRPr sz="900"/>
            </a:lvl7pPr>
            <a:lvl8pPr lvl="7">
              <a:spcBef>
                <a:spcPts val="0"/>
              </a:spcBef>
              <a:buSzPts val="1200"/>
              <a:buChar char="○"/>
              <a:defRPr sz="900"/>
            </a:lvl8pPr>
            <a:lvl9pPr lvl="8">
              <a:spcBef>
                <a:spcPts val="0"/>
              </a:spcBef>
              <a:buSzPts val="1200"/>
              <a:buChar char="■"/>
              <a:defRPr sz="900"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6345323" y="4651190"/>
            <a:ext cx="411525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>
                <a:solidFill>
                  <a:schemeClr val="dk2"/>
                </a:solidFill>
              </a:rPr>
              <a:pPr/>
              <a:t>‹#›</a:t>
            </a:fld>
            <a:endParaRPr lang="en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bg>
      <p:bgPr>
        <a:solidFill>
          <a:schemeClr val="accent4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Shape 51"/>
          <p:cNvGrpSpPr/>
          <p:nvPr/>
        </p:nvGrpSpPr>
        <p:grpSpPr>
          <a:xfrm>
            <a:off x="4573784" y="5"/>
            <a:ext cx="2284219" cy="2030570"/>
            <a:chOff x="6098378" y="5"/>
            <a:chExt cx="3045625" cy="2030570"/>
          </a:xfrm>
        </p:grpSpPr>
        <p:sp>
          <p:nvSpPr>
            <p:cNvPr id="52" name="Shape 52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050"/>
            </a:p>
          </p:txBody>
        </p:sp>
        <p:sp>
          <p:nvSpPr>
            <p:cNvPr id="53" name="Shape 53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050"/>
            </a:p>
          </p:txBody>
        </p:sp>
        <p:sp>
          <p:nvSpPr>
            <p:cNvPr id="54" name="Shape 54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050"/>
            </a:p>
          </p:txBody>
        </p:sp>
        <p:sp>
          <p:nvSpPr>
            <p:cNvPr id="55" name="Shape 55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050"/>
            </a:p>
          </p:txBody>
        </p:sp>
        <p:sp>
          <p:nvSpPr>
            <p:cNvPr id="56" name="Shape 56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050"/>
            </a:p>
          </p:txBody>
        </p:sp>
      </p:grpSp>
      <p:sp>
        <p:nvSpPr>
          <p:cNvPr id="57" name="Shape 57"/>
          <p:cNvSpPr txBox="1">
            <a:spLocks noGrp="1"/>
          </p:cNvSpPr>
          <p:nvPr>
            <p:ph type="title"/>
          </p:nvPr>
        </p:nvSpPr>
        <p:spPr>
          <a:xfrm>
            <a:off x="367688" y="526350"/>
            <a:ext cx="4214025" cy="40908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buSzPts val="48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ts val="48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ts val="48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ts val="48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ts val="48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ts val="48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ts val="48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ts val="48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ts val="48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sldNum" idx="12"/>
          </p:nvPr>
        </p:nvSpPr>
        <p:spPr>
          <a:xfrm>
            <a:off x="6345323" y="4651190"/>
            <a:ext cx="411525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/>
        </p:nvSpPr>
        <p:spPr>
          <a:xfrm>
            <a:off x="3429000" y="-175"/>
            <a:ext cx="3429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wrap="square" lIns="68569" tIns="68569" rIns="68569" bIns="68569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sz="1050"/>
          </a:p>
        </p:txBody>
      </p:sp>
      <p:cxnSp>
        <p:nvCxnSpPr>
          <p:cNvPr id="61" name="Shape 61"/>
          <p:cNvCxnSpPr/>
          <p:nvPr/>
        </p:nvCxnSpPr>
        <p:spPr>
          <a:xfrm>
            <a:off x="3772256" y="4495500"/>
            <a:ext cx="351225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199125" y="1151100"/>
            <a:ext cx="3033900" cy="15645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>
              <a:spcBef>
                <a:spcPts val="0"/>
              </a:spcBef>
              <a:buSzPts val="4200"/>
              <a:buNone/>
              <a:defRPr sz="3150"/>
            </a:lvl1pPr>
            <a:lvl2pPr lvl="1" algn="ctr">
              <a:spcBef>
                <a:spcPts val="0"/>
              </a:spcBef>
              <a:buSzPts val="4200"/>
              <a:buNone/>
              <a:defRPr sz="3150"/>
            </a:lvl2pPr>
            <a:lvl3pPr lvl="2" algn="ctr">
              <a:spcBef>
                <a:spcPts val="0"/>
              </a:spcBef>
              <a:buSzPts val="4200"/>
              <a:buNone/>
              <a:defRPr sz="3150"/>
            </a:lvl3pPr>
            <a:lvl4pPr lvl="3" algn="ctr">
              <a:spcBef>
                <a:spcPts val="0"/>
              </a:spcBef>
              <a:buSzPts val="4200"/>
              <a:buNone/>
              <a:defRPr sz="3150"/>
            </a:lvl4pPr>
            <a:lvl5pPr lvl="4" algn="ctr">
              <a:spcBef>
                <a:spcPts val="0"/>
              </a:spcBef>
              <a:buSzPts val="4200"/>
              <a:buNone/>
              <a:defRPr sz="3150"/>
            </a:lvl5pPr>
            <a:lvl6pPr lvl="5" algn="ctr">
              <a:spcBef>
                <a:spcPts val="0"/>
              </a:spcBef>
              <a:buSzPts val="4200"/>
              <a:buNone/>
              <a:defRPr sz="3150"/>
            </a:lvl6pPr>
            <a:lvl7pPr lvl="6" algn="ctr">
              <a:spcBef>
                <a:spcPts val="0"/>
              </a:spcBef>
              <a:buSzPts val="4200"/>
              <a:buNone/>
              <a:defRPr sz="3150"/>
            </a:lvl7pPr>
            <a:lvl8pPr lvl="7" algn="ctr">
              <a:spcBef>
                <a:spcPts val="0"/>
              </a:spcBef>
              <a:buSzPts val="4200"/>
              <a:buNone/>
              <a:defRPr sz="3150"/>
            </a:lvl8pPr>
            <a:lvl9pPr lvl="8" algn="ctr">
              <a:spcBef>
                <a:spcPts val="0"/>
              </a:spcBef>
              <a:buSzPts val="4200"/>
              <a:buNone/>
              <a:defRPr sz="3150"/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subTitle" idx="1"/>
          </p:nvPr>
        </p:nvSpPr>
        <p:spPr>
          <a:xfrm>
            <a:off x="199125" y="2769001"/>
            <a:ext cx="3033900" cy="12693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575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575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575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575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575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575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575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575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575"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2"/>
          </p:nvPr>
        </p:nvSpPr>
        <p:spPr>
          <a:xfrm>
            <a:off x="3704625" y="724200"/>
            <a:ext cx="2877750" cy="36951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sldNum" idx="12"/>
          </p:nvPr>
        </p:nvSpPr>
        <p:spPr>
          <a:xfrm>
            <a:off x="6345323" y="4651190"/>
            <a:ext cx="411525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239625" y="4230575"/>
            <a:ext cx="4499100" cy="5988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sldNum" idx="12"/>
          </p:nvPr>
        </p:nvSpPr>
        <p:spPr>
          <a:xfrm>
            <a:off x="6345323" y="4651190"/>
            <a:ext cx="411525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>
                <a:solidFill>
                  <a:schemeClr val="dk2"/>
                </a:solidFill>
              </a:rPr>
              <a:pPr/>
              <a:t>‹#›</a:t>
            </a:fld>
            <a:endParaRPr lang="en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geometric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233775" y="410000"/>
            <a:ext cx="6390450" cy="607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233775" y="1229875"/>
            <a:ext cx="6390450" cy="3339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800"/>
              <a:buFont typeface="Roboto"/>
              <a:buChar char="●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6345323" y="4651190"/>
            <a:ext cx="411525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algn="r"/>
            <a:fld id="{00000000-1234-1234-1234-123412341234}" type="slidenum">
              <a:rPr lang="en" sz="750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pPr algn="r"/>
              <a:t>‹#›</a:t>
            </a:fld>
            <a:endParaRPr lang="en" sz="75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ctrTitle"/>
          </p:nvPr>
        </p:nvSpPr>
        <p:spPr>
          <a:xfrm>
            <a:off x="175249" y="1839239"/>
            <a:ext cx="6166575" cy="629100"/>
          </a:xfrm>
          <a:prstGeom prst="rect">
            <a:avLst/>
          </a:prstGeom>
        </p:spPr>
        <p:txBody>
          <a:bodyPr wrap="square" lIns="68569" tIns="68569" rIns="68569" bIns="68569" anchor="b" anchorCtr="0">
            <a:noAutofit/>
          </a:bodyPr>
          <a:lstStyle/>
          <a:p>
            <a:r>
              <a:rPr lang="en" dirty="0"/>
              <a:t>Dirty Bombs and Hospitals: </a:t>
            </a:r>
            <a:r>
              <a:rPr lang="en" sz="2250" dirty="0"/>
              <a:t>Removing Dangerous Radioactive Material from the Public Space </a:t>
            </a:r>
          </a:p>
        </p:txBody>
      </p:sp>
      <p:sp>
        <p:nvSpPr>
          <p:cNvPr id="86" name="Shape 86"/>
          <p:cNvSpPr txBox="1">
            <a:spLocks noGrp="1"/>
          </p:cNvSpPr>
          <p:nvPr>
            <p:ph type="subTitle" idx="1"/>
          </p:nvPr>
        </p:nvSpPr>
        <p:spPr>
          <a:xfrm>
            <a:off x="113149" y="2818213"/>
            <a:ext cx="6290775" cy="594000"/>
          </a:xfrm>
          <a:prstGeom prst="rect">
            <a:avLst/>
          </a:prstGeom>
        </p:spPr>
        <p:txBody>
          <a:bodyPr wrap="square" lIns="68569" tIns="68569" rIns="68569" bIns="68569" anchor="t" anchorCtr="0">
            <a:noAutofit/>
          </a:bodyPr>
          <a:lstStyle/>
          <a:p>
            <a:r>
              <a:rPr lang="en" dirty="0"/>
              <a:t>Erin Connolly </a:t>
            </a:r>
          </a:p>
          <a:p>
            <a:r>
              <a:rPr lang="en" sz="1350" i="1" dirty="0"/>
              <a:t>Program Assistant</a:t>
            </a:r>
            <a:r>
              <a:rPr lang="en" sz="1350" dirty="0"/>
              <a:t>, Center for Arms Control and Nonproliferation &amp; </a:t>
            </a:r>
            <a:r>
              <a:rPr lang="en" sz="1350" dirty="0"/>
              <a:t>FMWG</a:t>
            </a:r>
            <a:endParaRPr lang="en" sz="1350" dirty="0"/>
          </a:p>
        </p:txBody>
      </p:sp>
      <p:sp>
        <p:nvSpPr>
          <p:cNvPr id="6" name="TextBox 5"/>
          <p:cNvSpPr txBox="1"/>
          <p:nvPr/>
        </p:nvSpPr>
        <p:spPr>
          <a:xfrm>
            <a:off x="2184552" y="3997394"/>
            <a:ext cx="231084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/>
                </a:solidFill>
              </a:rPr>
              <a:t>PONI Winter Conference </a:t>
            </a:r>
          </a:p>
          <a:p>
            <a:pPr algn="ctr"/>
            <a:r>
              <a:rPr lang="en-US" sz="1050" dirty="0">
                <a:solidFill>
                  <a:schemeClr val="bg1"/>
                </a:solidFill>
              </a:rPr>
              <a:t>December 5</a:t>
            </a:r>
            <a:r>
              <a:rPr lang="en-US" sz="1050" baseline="30000" dirty="0">
                <a:solidFill>
                  <a:schemeClr val="bg1"/>
                </a:solidFill>
              </a:rPr>
              <a:t>th</a:t>
            </a:r>
            <a:r>
              <a:rPr lang="en-US" sz="1050" dirty="0">
                <a:solidFill>
                  <a:schemeClr val="bg1"/>
                </a:solidFill>
              </a:rPr>
              <a:t>, 2017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title"/>
          </p:nvPr>
        </p:nvSpPr>
        <p:spPr>
          <a:xfrm>
            <a:off x="233775" y="950438"/>
            <a:ext cx="6390450" cy="455850"/>
          </a:xfrm>
          <a:prstGeom prst="rect">
            <a:avLst/>
          </a:prstGeom>
        </p:spPr>
        <p:txBody>
          <a:bodyPr wrap="square" lIns="68569" tIns="68569" rIns="68569" bIns="68569" anchor="t" anchorCtr="0">
            <a:noAutofit/>
          </a:bodyPr>
          <a:lstStyle/>
          <a:p>
            <a:r>
              <a:rPr lang="en"/>
              <a:t>U.S. Steps Forward </a:t>
            </a:r>
          </a:p>
        </p:txBody>
      </p:sp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>
            <a:off x="233775" y="1565344"/>
            <a:ext cx="6390450" cy="2504250"/>
          </a:xfrm>
          <a:prstGeom prst="rect">
            <a:avLst/>
          </a:prstGeom>
        </p:spPr>
        <p:txBody>
          <a:bodyPr wrap="square" lIns="68569" tIns="68569" rIns="68569" bIns="68569" anchor="t" anchorCtr="0">
            <a:noAutofit/>
          </a:bodyPr>
          <a:lstStyle/>
          <a:p>
            <a:pPr marL="342900" indent="-257175">
              <a:spcAft>
                <a:spcPts val="0"/>
              </a:spcAft>
              <a:buChar char="❖"/>
            </a:pPr>
            <a:r>
              <a:rPr lang="en"/>
              <a:t>Nuclear Security Summit pledges</a:t>
            </a:r>
          </a:p>
          <a:p>
            <a:pPr marL="685800" lvl="1" indent="-238125">
              <a:spcAft>
                <a:spcPts val="0"/>
              </a:spcAft>
              <a:buChar char="➢"/>
            </a:pPr>
            <a:r>
              <a:rPr lang="en"/>
              <a:t>2016 pledge: </a:t>
            </a:r>
            <a:r>
              <a:rPr lang="en">
                <a:solidFill>
                  <a:srgbClr val="000000"/>
                </a:solidFill>
              </a:rPr>
              <a:t>replace 34 cesium 137 irradiators by 2020</a:t>
            </a:r>
          </a:p>
          <a:p>
            <a:pPr marL="342900" indent="-257175">
              <a:spcAft>
                <a:spcPts val="0"/>
              </a:spcAft>
              <a:buClr>
                <a:srgbClr val="000000"/>
              </a:buClr>
              <a:buChar char="❖"/>
            </a:pPr>
            <a:r>
              <a:rPr lang="en">
                <a:solidFill>
                  <a:srgbClr val="000000"/>
                </a:solidFill>
              </a:rPr>
              <a:t>State progress</a:t>
            </a:r>
          </a:p>
          <a:p>
            <a:pPr marL="685800" lvl="1" indent="-238125">
              <a:spcAft>
                <a:spcPts val="0"/>
              </a:spcAft>
              <a:buChar char="➢"/>
            </a:pPr>
            <a:r>
              <a:rPr lang="en"/>
              <a:t>New York and California have begun to make progress </a:t>
            </a:r>
          </a:p>
          <a:p>
            <a:pPr marL="685800" lvl="1" indent="-238125">
              <a:spcAft>
                <a:spcPts val="0"/>
              </a:spcAft>
              <a:buChar char="➢"/>
            </a:pPr>
            <a:r>
              <a:rPr lang="en"/>
              <a:t>Largest number of radiological devices </a:t>
            </a:r>
          </a:p>
          <a:p>
            <a:pPr marL="1028700" lvl="2" indent="-238125"/>
            <a:r>
              <a:rPr lang="en"/>
              <a:t>Massachusetts, Pennsylvania, Texas, and California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4647" y="960381"/>
            <a:ext cx="1918782" cy="288002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>
            <a:spLocks noGrp="1"/>
          </p:cNvSpPr>
          <p:nvPr>
            <p:ph type="title"/>
          </p:nvPr>
        </p:nvSpPr>
        <p:spPr>
          <a:xfrm>
            <a:off x="448575" y="2257198"/>
            <a:ext cx="6166575" cy="629100"/>
          </a:xfrm>
          <a:prstGeom prst="rect">
            <a:avLst/>
          </a:prstGeom>
        </p:spPr>
        <p:txBody>
          <a:bodyPr wrap="square" lIns="68569" tIns="68569" rIns="68569" bIns="68569" anchor="ctr" anchorCtr="0">
            <a:noAutofit/>
          </a:bodyPr>
          <a:lstStyle/>
          <a:p>
            <a:pPr algn="ctr"/>
            <a:r>
              <a:rPr lang="en"/>
              <a:t>Thank you!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233775" y="950438"/>
            <a:ext cx="6390450" cy="455850"/>
          </a:xfrm>
          <a:prstGeom prst="rect">
            <a:avLst/>
          </a:prstGeom>
        </p:spPr>
        <p:txBody>
          <a:bodyPr wrap="square" lIns="68569" tIns="68569" rIns="68569" bIns="68569" anchor="t" anchorCtr="0">
            <a:noAutofit/>
          </a:bodyPr>
          <a:lstStyle/>
          <a:p>
            <a:r>
              <a:rPr lang="en"/>
              <a:t>Blood Irradiators </a:t>
            </a:r>
          </a:p>
        </p:txBody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233775" y="1565344"/>
            <a:ext cx="4400775" cy="2935125"/>
          </a:xfrm>
          <a:prstGeom prst="rect">
            <a:avLst/>
          </a:prstGeom>
        </p:spPr>
        <p:txBody>
          <a:bodyPr wrap="square" lIns="68569" tIns="68569" rIns="68569" bIns="68569" anchor="t" anchorCtr="0">
            <a:noAutofit/>
          </a:bodyPr>
          <a:lstStyle/>
          <a:p>
            <a:pPr marL="342900" indent="-257175">
              <a:spcAft>
                <a:spcPts val="0"/>
              </a:spcAft>
              <a:buChar char="❖"/>
            </a:pPr>
            <a:r>
              <a:rPr lang="en" dirty="0"/>
              <a:t>Located in hospitals, labs, and universities across the </a:t>
            </a:r>
            <a:r>
              <a:rPr lang="en" dirty="0" smtClean="0"/>
              <a:t>world </a:t>
            </a:r>
            <a:endParaRPr lang="en" dirty="0"/>
          </a:p>
          <a:p>
            <a:pPr marL="685800" lvl="1" indent="-238125">
              <a:spcAft>
                <a:spcPts val="0"/>
              </a:spcAft>
              <a:buChar char="➢"/>
            </a:pPr>
            <a:r>
              <a:rPr lang="en" dirty="0"/>
              <a:t>Contain radioactive materials: Cesium 137 or Cobalt 60 </a:t>
            </a:r>
          </a:p>
          <a:p>
            <a:pPr marL="685800" lvl="1" indent="-238125">
              <a:spcAft>
                <a:spcPts val="0"/>
              </a:spcAft>
              <a:buChar char="➢"/>
            </a:pPr>
            <a:r>
              <a:rPr lang="en" dirty="0"/>
              <a:t>Prevent Graft-Versus-Host-Disease during blood transfusions </a:t>
            </a:r>
          </a:p>
          <a:p>
            <a:pPr marL="342900" indent="-257175">
              <a:spcAft>
                <a:spcPts val="0"/>
              </a:spcAft>
              <a:buFont typeface="Roboto"/>
              <a:buChar char="❖"/>
            </a:pPr>
            <a:r>
              <a:rPr lang="en" dirty="0"/>
              <a:t>Cesium-chloride used as radioactive source</a:t>
            </a:r>
          </a:p>
          <a:p>
            <a:pPr marL="685800" lvl="1" indent="-238125">
              <a:spcAft>
                <a:spcPts val="1200"/>
              </a:spcAft>
              <a:buChar char="➢"/>
            </a:pPr>
            <a:r>
              <a:rPr lang="en" dirty="0"/>
              <a:t>Security guidelines given by the Nuclear Regulatory Commission</a:t>
            </a:r>
          </a:p>
          <a:p>
            <a:pPr marL="685800">
              <a:spcAft>
                <a:spcPts val="1200"/>
              </a:spcAft>
              <a:buNone/>
            </a:pPr>
            <a:endParaRPr dirty="0"/>
          </a:p>
        </p:txBody>
      </p:sp>
      <p:pic>
        <p:nvPicPr>
          <p:cNvPr id="93" name="Shape 9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20200" y="1406288"/>
            <a:ext cx="1604025" cy="20495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xfrm>
            <a:off x="233775" y="950438"/>
            <a:ext cx="6390450" cy="455850"/>
          </a:xfrm>
          <a:prstGeom prst="rect">
            <a:avLst/>
          </a:prstGeom>
        </p:spPr>
        <p:txBody>
          <a:bodyPr wrap="square" lIns="68569" tIns="68569" rIns="68569" bIns="68569" anchor="t" anchorCtr="0">
            <a:noAutofit/>
          </a:bodyPr>
          <a:lstStyle/>
          <a:p>
            <a:r>
              <a:rPr lang="en" dirty="0" smtClean="0"/>
              <a:t>Cesium-137 </a:t>
            </a:r>
            <a:r>
              <a:rPr lang="en" dirty="0"/>
              <a:t>and </a:t>
            </a:r>
            <a:r>
              <a:rPr lang="en" dirty="0" smtClean="0"/>
              <a:t>Cobalt-60  </a:t>
            </a:r>
            <a:endParaRPr lang="en" dirty="0"/>
          </a:p>
        </p:txBody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233775" y="1565344"/>
            <a:ext cx="6390450" cy="2504250"/>
          </a:xfrm>
          <a:prstGeom prst="rect">
            <a:avLst/>
          </a:prstGeom>
        </p:spPr>
        <p:txBody>
          <a:bodyPr wrap="square" lIns="68569" tIns="68569" rIns="68569" bIns="68569" anchor="t" anchorCtr="0">
            <a:noAutofit/>
          </a:bodyPr>
          <a:lstStyle/>
          <a:p>
            <a:pPr marL="342900" indent="-257175">
              <a:spcAft>
                <a:spcPts val="0"/>
              </a:spcAft>
              <a:buChar char="❖"/>
            </a:pPr>
            <a:r>
              <a:rPr lang="en" dirty="0" smtClean="0"/>
              <a:t>Cesium-137 </a:t>
            </a:r>
            <a:endParaRPr lang="en" dirty="0"/>
          </a:p>
          <a:p>
            <a:pPr marL="685800" lvl="1" indent="-238125">
              <a:spcAft>
                <a:spcPts val="0"/>
              </a:spcAft>
              <a:buChar char="➢"/>
            </a:pPr>
            <a:r>
              <a:rPr lang="en" dirty="0"/>
              <a:t>30-year half life</a:t>
            </a:r>
          </a:p>
          <a:p>
            <a:pPr marL="685800" lvl="1" indent="-238125">
              <a:spcAft>
                <a:spcPts val="0"/>
              </a:spcAft>
              <a:buChar char="➢"/>
            </a:pPr>
            <a:r>
              <a:rPr lang="en" dirty="0"/>
              <a:t>Easily dispersible </a:t>
            </a:r>
          </a:p>
          <a:p>
            <a:pPr marL="685800" lvl="1" indent="-238125">
              <a:spcAft>
                <a:spcPts val="0"/>
              </a:spcAft>
              <a:buChar char="➢"/>
            </a:pPr>
            <a:r>
              <a:rPr lang="en" dirty="0"/>
              <a:t>Soluble in water </a:t>
            </a:r>
          </a:p>
          <a:p>
            <a:pPr marL="685800" lvl="1" indent="-238125">
              <a:spcAft>
                <a:spcPts val="0"/>
              </a:spcAft>
              <a:buChar char="➢"/>
            </a:pPr>
            <a:r>
              <a:rPr lang="en" dirty="0"/>
              <a:t>Binds easily to surfaces</a:t>
            </a:r>
          </a:p>
          <a:p>
            <a:pPr marL="685800" lvl="1" indent="-238125">
              <a:spcAft>
                <a:spcPts val="0"/>
              </a:spcAft>
              <a:buChar char="➢"/>
            </a:pPr>
            <a:r>
              <a:rPr lang="en" dirty="0"/>
              <a:t>IAEA “Category I” source -- ‘extremely dangerous’ </a:t>
            </a:r>
          </a:p>
          <a:p>
            <a:pPr marL="342900" indent="-257175">
              <a:spcAft>
                <a:spcPts val="0"/>
              </a:spcAft>
              <a:buChar char="❖"/>
            </a:pPr>
            <a:r>
              <a:rPr lang="en" dirty="0" smtClean="0"/>
              <a:t>Cobalt-60</a:t>
            </a:r>
            <a:endParaRPr lang="en" dirty="0"/>
          </a:p>
          <a:p>
            <a:pPr marL="685800" lvl="1" indent="-238125">
              <a:spcAft>
                <a:spcPts val="0"/>
              </a:spcAft>
              <a:buChar char="➢"/>
            </a:pPr>
            <a:r>
              <a:rPr lang="en" dirty="0"/>
              <a:t>5-year half life </a:t>
            </a:r>
          </a:p>
          <a:p>
            <a:pPr marL="685800" lvl="1" indent="-238125">
              <a:spcAft>
                <a:spcPts val="0"/>
              </a:spcAft>
              <a:buChar char="➢"/>
            </a:pPr>
            <a:r>
              <a:rPr lang="en" dirty="0"/>
              <a:t>Less dispersible </a:t>
            </a:r>
          </a:p>
          <a:p>
            <a:pPr marL="685800" lvl="1" indent="-238125">
              <a:spcAft>
                <a:spcPts val="0"/>
              </a:spcAft>
              <a:buChar char="➢"/>
            </a:pPr>
            <a:r>
              <a:rPr lang="en" dirty="0"/>
              <a:t>Requires a heavier shield for irradiation</a:t>
            </a:r>
          </a:p>
          <a:p>
            <a:pPr marL="685800" lvl="1" indent="-238125">
              <a:buChar char="➢"/>
            </a:pPr>
            <a:r>
              <a:rPr lang="en" dirty="0"/>
              <a:t>IAEA “Category I” source </a:t>
            </a:r>
          </a:p>
        </p:txBody>
      </p:sp>
      <p:pic>
        <p:nvPicPr>
          <p:cNvPr id="100" name="Shape 10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16873" y="1107273"/>
            <a:ext cx="1607344" cy="16073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Shape 10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59576" y="2848369"/>
            <a:ext cx="1457306" cy="14573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>
            <a:spLocks noGrp="1"/>
          </p:cNvSpPr>
          <p:nvPr>
            <p:ph type="title"/>
          </p:nvPr>
        </p:nvSpPr>
        <p:spPr>
          <a:xfrm>
            <a:off x="233775" y="950438"/>
            <a:ext cx="6390450" cy="455850"/>
          </a:xfrm>
          <a:prstGeom prst="rect">
            <a:avLst/>
          </a:prstGeom>
        </p:spPr>
        <p:txBody>
          <a:bodyPr wrap="square" lIns="68569" tIns="68569" rIns="68569" bIns="68569" anchor="t" anchorCtr="0">
            <a:noAutofit/>
          </a:bodyPr>
          <a:lstStyle/>
          <a:p>
            <a:r>
              <a:rPr lang="en"/>
              <a:t>Security of Cesium Irradiators </a:t>
            </a:r>
          </a:p>
        </p:txBody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233775" y="1565344"/>
            <a:ext cx="4238100" cy="2819250"/>
          </a:xfrm>
          <a:prstGeom prst="rect">
            <a:avLst/>
          </a:prstGeom>
        </p:spPr>
        <p:txBody>
          <a:bodyPr wrap="square" lIns="68569" tIns="68569" rIns="68569" bIns="68569" anchor="t" anchorCtr="0">
            <a:noAutofit/>
          </a:bodyPr>
          <a:lstStyle/>
          <a:p>
            <a:pPr marL="342900" indent="-257175">
              <a:spcAft>
                <a:spcPts val="0"/>
              </a:spcAft>
              <a:buChar char="❖"/>
            </a:pPr>
            <a:r>
              <a:rPr lang="en" dirty="0"/>
              <a:t>GAO visited various facilities with high-risk radioactive material </a:t>
            </a:r>
          </a:p>
          <a:p>
            <a:pPr marL="685800" lvl="1" indent="-238125">
              <a:spcAft>
                <a:spcPts val="0"/>
              </a:spcAft>
              <a:buChar char="➢"/>
            </a:pPr>
            <a:r>
              <a:rPr lang="en" dirty="0"/>
              <a:t>Cesium blood irradiators housed in a basement open to the public</a:t>
            </a:r>
          </a:p>
          <a:p>
            <a:pPr marL="685800" lvl="1" indent="-238125">
              <a:spcAft>
                <a:spcPts val="0"/>
              </a:spcAft>
              <a:buChar char="➢"/>
            </a:pPr>
            <a:r>
              <a:rPr lang="en" dirty="0"/>
              <a:t>Interior door had the lock combination written on the doorframe </a:t>
            </a:r>
          </a:p>
          <a:p>
            <a:pPr marL="685800" lvl="1" indent="-238125">
              <a:spcAft>
                <a:spcPts val="0"/>
              </a:spcAft>
              <a:buChar char="➢"/>
            </a:pPr>
            <a:r>
              <a:rPr lang="en" dirty="0"/>
              <a:t>Blood irradiator kept in a room secured by a conventional key near windows on the ground floor -- next to a public loading dock </a:t>
            </a:r>
          </a:p>
          <a:p>
            <a:pPr marL="342900" indent="-257175">
              <a:spcAft>
                <a:spcPts val="0"/>
              </a:spcAft>
              <a:buChar char="❖"/>
            </a:pPr>
            <a:r>
              <a:rPr lang="en" dirty="0"/>
              <a:t>All facilities had passed NRC inspections  </a:t>
            </a:r>
          </a:p>
        </p:txBody>
      </p:sp>
      <p:pic>
        <p:nvPicPr>
          <p:cNvPr id="108" name="Shape 10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24994" y="1477795"/>
            <a:ext cx="2333006" cy="316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title"/>
          </p:nvPr>
        </p:nvSpPr>
        <p:spPr>
          <a:xfrm>
            <a:off x="233775" y="950438"/>
            <a:ext cx="6390450" cy="455850"/>
          </a:xfrm>
          <a:prstGeom prst="rect">
            <a:avLst/>
          </a:prstGeom>
        </p:spPr>
        <p:txBody>
          <a:bodyPr wrap="square" lIns="68569" tIns="68569" rIns="68569" bIns="68569" anchor="t" anchorCtr="0">
            <a:noAutofit/>
          </a:bodyPr>
          <a:lstStyle/>
          <a:p>
            <a:r>
              <a:rPr lang="en" dirty="0"/>
              <a:t>Radiological Dispersal Device: Dirty Bomb</a:t>
            </a:r>
          </a:p>
        </p:txBody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233775" y="1851194"/>
            <a:ext cx="6390450" cy="2504250"/>
          </a:xfrm>
          <a:prstGeom prst="rect">
            <a:avLst/>
          </a:prstGeom>
        </p:spPr>
        <p:txBody>
          <a:bodyPr wrap="square" lIns="68569" tIns="68569" rIns="68569" bIns="68569" anchor="t" anchorCtr="0">
            <a:noAutofit/>
          </a:bodyPr>
          <a:lstStyle/>
          <a:p>
            <a:pPr marL="342900" indent="-257175">
              <a:spcAft>
                <a:spcPts val="0"/>
              </a:spcAft>
              <a:buChar char="❖"/>
            </a:pPr>
            <a:r>
              <a:rPr lang="en" dirty="0"/>
              <a:t>Conventional explosive with radiological material</a:t>
            </a:r>
          </a:p>
          <a:p>
            <a:pPr marL="342900" indent="-257175">
              <a:spcAft>
                <a:spcPts val="0"/>
              </a:spcAft>
              <a:buChar char="❖"/>
            </a:pPr>
            <a:r>
              <a:rPr lang="en" dirty="0"/>
              <a:t>Weapon of mass </a:t>
            </a:r>
            <a:r>
              <a:rPr lang="en" i="1" dirty="0"/>
              <a:t>disruption</a:t>
            </a:r>
          </a:p>
          <a:p>
            <a:pPr marL="685800" lvl="1" indent="-238125">
              <a:spcAft>
                <a:spcPts val="0"/>
              </a:spcAft>
              <a:buChar char="➢"/>
            </a:pPr>
            <a:r>
              <a:rPr lang="en" dirty="0"/>
              <a:t>Greater psychological than physical damage</a:t>
            </a:r>
          </a:p>
          <a:p>
            <a:pPr marL="342900" indent="-257175">
              <a:buChar char="❖"/>
            </a:pPr>
            <a:r>
              <a:rPr lang="en" dirty="0"/>
              <a:t>Radiation can remain for decades  </a:t>
            </a:r>
          </a:p>
        </p:txBody>
      </p:sp>
      <p:pic>
        <p:nvPicPr>
          <p:cNvPr id="115" name="Shape 1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1391" y="3194331"/>
            <a:ext cx="3018113" cy="11611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233775" y="950438"/>
            <a:ext cx="6390450" cy="455850"/>
          </a:xfrm>
          <a:prstGeom prst="rect">
            <a:avLst/>
          </a:prstGeom>
        </p:spPr>
        <p:txBody>
          <a:bodyPr wrap="square" lIns="68569" tIns="68569" rIns="68569" bIns="68569" anchor="t" anchorCtr="0">
            <a:noAutofit/>
          </a:bodyPr>
          <a:lstStyle/>
          <a:p>
            <a:r>
              <a:rPr lang="en"/>
              <a:t>Cesium &amp; Cobalt Gone Wrong</a:t>
            </a:r>
          </a:p>
        </p:txBody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233775" y="1565344"/>
            <a:ext cx="3480975" cy="2846025"/>
          </a:xfrm>
          <a:prstGeom prst="rect">
            <a:avLst/>
          </a:prstGeom>
        </p:spPr>
        <p:txBody>
          <a:bodyPr wrap="square" lIns="68569" tIns="68569" rIns="68569" bIns="68569" anchor="t" anchorCtr="0">
            <a:noAutofit/>
          </a:bodyPr>
          <a:lstStyle/>
          <a:p>
            <a:pPr marL="342900" indent="-257175">
              <a:spcAft>
                <a:spcPts val="0"/>
              </a:spcAft>
              <a:buChar char="❖"/>
            </a:pPr>
            <a:r>
              <a:rPr lang="en" dirty="0" smtClean="0"/>
              <a:t>Goi</a:t>
            </a:r>
            <a:r>
              <a:rPr lang="en-US" dirty="0" smtClean="0"/>
              <a:t>â</a:t>
            </a:r>
            <a:r>
              <a:rPr lang="en" dirty="0" smtClean="0"/>
              <a:t>nia</a:t>
            </a:r>
            <a:r>
              <a:rPr lang="en" dirty="0"/>
              <a:t>, Brazil (1987)</a:t>
            </a:r>
          </a:p>
          <a:p>
            <a:pPr marL="685800" lvl="1" indent="-238125">
              <a:spcAft>
                <a:spcPts val="0"/>
              </a:spcAft>
              <a:buChar char="➢"/>
            </a:pPr>
            <a:r>
              <a:rPr lang="en" dirty="0"/>
              <a:t>Cesium capsule ruptured </a:t>
            </a:r>
          </a:p>
          <a:p>
            <a:pPr marL="685800" lvl="1" indent="-238125">
              <a:spcAft>
                <a:spcPts val="0"/>
              </a:spcAft>
              <a:buChar char="➢"/>
            </a:pPr>
            <a:r>
              <a:rPr lang="en" dirty="0"/>
              <a:t>4 people died</a:t>
            </a:r>
          </a:p>
          <a:p>
            <a:pPr marL="685800" lvl="1" indent="-238125">
              <a:spcAft>
                <a:spcPts val="0"/>
              </a:spcAft>
              <a:buChar char="➢"/>
            </a:pPr>
            <a:r>
              <a:rPr lang="en" dirty="0"/>
              <a:t>249 contaminated </a:t>
            </a:r>
          </a:p>
          <a:p>
            <a:pPr marL="685800" lvl="1" indent="-238125">
              <a:spcAft>
                <a:spcPts val="0"/>
              </a:spcAft>
              <a:buChar char="➢"/>
            </a:pPr>
            <a:r>
              <a:rPr lang="en" dirty="0"/>
              <a:t>Over 112,000 sought treatment </a:t>
            </a:r>
          </a:p>
          <a:p>
            <a:pPr marL="1028700" lvl="2" indent="-238125">
              <a:spcAft>
                <a:spcPts val="0"/>
              </a:spcAft>
            </a:pPr>
            <a:r>
              <a:rPr lang="en" dirty="0"/>
              <a:t>Hysteria takes care away from those in need </a:t>
            </a:r>
          </a:p>
          <a:p>
            <a:pPr marL="342900" indent="-257175">
              <a:spcAft>
                <a:spcPts val="0"/>
              </a:spcAft>
              <a:buChar char="❖"/>
            </a:pPr>
            <a:r>
              <a:rPr lang="en" dirty="0"/>
              <a:t>Mexico (2013) </a:t>
            </a:r>
          </a:p>
          <a:p>
            <a:pPr marL="685800" lvl="1" indent="-238125">
              <a:buChar char="➢"/>
            </a:pPr>
            <a:r>
              <a:rPr lang="en" dirty="0"/>
              <a:t>A truck carrying radioactive materials was hijacked - opened sealed container with Cobalt-60 inside</a:t>
            </a:r>
          </a:p>
        </p:txBody>
      </p:sp>
      <p:pic>
        <p:nvPicPr>
          <p:cNvPr id="122" name="Shape 1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14750" y="1565344"/>
            <a:ext cx="3027168" cy="17298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>
            <a:off x="233775" y="950438"/>
            <a:ext cx="6390450" cy="455850"/>
          </a:xfrm>
          <a:prstGeom prst="rect">
            <a:avLst/>
          </a:prstGeom>
        </p:spPr>
        <p:txBody>
          <a:bodyPr wrap="square" lIns="68569" tIns="68569" rIns="68569" bIns="68569" anchor="t" anchorCtr="0">
            <a:noAutofit/>
          </a:bodyPr>
          <a:lstStyle/>
          <a:p>
            <a:r>
              <a:rPr lang="en"/>
              <a:t>How to Confront the Radiological Threat</a:t>
            </a:r>
          </a:p>
        </p:txBody>
      </p:sp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233775" y="1789080"/>
            <a:ext cx="4091175" cy="2935125"/>
          </a:xfrm>
          <a:prstGeom prst="rect">
            <a:avLst/>
          </a:prstGeom>
        </p:spPr>
        <p:txBody>
          <a:bodyPr wrap="square" lIns="68569" tIns="68569" rIns="68569" bIns="68569" anchor="t" anchorCtr="0">
            <a:noAutofit/>
          </a:bodyPr>
          <a:lstStyle/>
          <a:p>
            <a:pPr marL="342900" indent="-257175">
              <a:spcAft>
                <a:spcPts val="0"/>
              </a:spcAft>
              <a:buChar char="❖"/>
            </a:pPr>
            <a:r>
              <a:rPr lang="en" dirty="0"/>
              <a:t>Secure all the materials </a:t>
            </a:r>
          </a:p>
          <a:p>
            <a:pPr marL="685800" lvl="1" indent="-238125">
              <a:spcAft>
                <a:spcPts val="0"/>
              </a:spcAft>
              <a:buChar char="➢"/>
            </a:pPr>
            <a:r>
              <a:rPr lang="en" dirty="0"/>
              <a:t>Unlikely under NRC regulations and the various locations </a:t>
            </a:r>
          </a:p>
          <a:p>
            <a:pPr marL="685800" lvl="1" indent="-238125">
              <a:spcAft>
                <a:spcPts val="0"/>
              </a:spcAft>
              <a:buChar char="➢"/>
            </a:pPr>
            <a:r>
              <a:rPr lang="en" dirty="0"/>
              <a:t>Liability costs are not incurred by the private users</a:t>
            </a:r>
          </a:p>
          <a:p>
            <a:pPr marL="342900" indent="-257175">
              <a:spcAft>
                <a:spcPts val="0"/>
              </a:spcAft>
              <a:buChar char="❖"/>
            </a:pPr>
            <a:r>
              <a:rPr lang="en" dirty="0"/>
              <a:t>Replace cesium blood irradiators </a:t>
            </a:r>
          </a:p>
          <a:p>
            <a:pPr marL="685800" lvl="1" indent="-238125">
              <a:spcAft>
                <a:spcPts val="0"/>
              </a:spcAft>
              <a:buChar char="➢"/>
            </a:pPr>
            <a:r>
              <a:rPr lang="en" dirty="0"/>
              <a:t>Non-radioactive options </a:t>
            </a:r>
          </a:p>
          <a:p>
            <a:pPr marL="685800" lvl="1" indent="-238125">
              <a:buChar char="➢"/>
            </a:pPr>
            <a:r>
              <a:rPr lang="en" dirty="0"/>
              <a:t>National Nuclear Security Administration (NNSA) offering financial assistance </a:t>
            </a:r>
          </a:p>
          <a:p>
            <a:pPr marL="342900">
              <a:buNone/>
            </a:pPr>
            <a:endParaRPr dirty="0"/>
          </a:p>
        </p:txBody>
      </p:sp>
      <p:pic>
        <p:nvPicPr>
          <p:cNvPr id="129" name="Shape 1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39762" y="1636632"/>
            <a:ext cx="2696063" cy="19924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title"/>
          </p:nvPr>
        </p:nvSpPr>
        <p:spPr>
          <a:xfrm>
            <a:off x="133875" y="750094"/>
            <a:ext cx="6490350" cy="718650"/>
          </a:xfrm>
          <a:prstGeom prst="rect">
            <a:avLst/>
          </a:prstGeom>
        </p:spPr>
        <p:txBody>
          <a:bodyPr wrap="square" lIns="68569" tIns="68569" rIns="68569" bIns="68569" anchor="t" anchorCtr="0">
            <a:noAutofit/>
          </a:bodyPr>
          <a:lstStyle/>
          <a:p>
            <a:r>
              <a:rPr lang="en"/>
              <a:t>Alternatives for Cesium and Cobalt Blood Irradiators </a:t>
            </a:r>
          </a:p>
        </p:txBody>
      </p:sp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233775" y="1565344"/>
            <a:ext cx="3708450" cy="2808000"/>
          </a:xfrm>
          <a:prstGeom prst="rect">
            <a:avLst/>
          </a:prstGeom>
        </p:spPr>
        <p:txBody>
          <a:bodyPr wrap="square" lIns="68569" tIns="68569" rIns="68569" bIns="68569" anchor="t" anchorCtr="0">
            <a:noAutofit/>
          </a:bodyPr>
          <a:lstStyle/>
          <a:p>
            <a:pPr marL="342900" indent="-257175">
              <a:spcAft>
                <a:spcPts val="0"/>
              </a:spcAft>
              <a:buChar char="❖"/>
            </a:pPr>
            <a:r>
              <a:rPr lang="en"/>
              <a:t>X-Ray Technology</a:t>
            </a:r>
          </a:p>
          <a:p>
            <a:pPr marL="685800" lvl="1" indent="-238125">
              <a:spcAft>
                <a:spcPts val="0"/>
              </a:spcAft>
              <a:buChar char="➢"/>
            </a:pPr>
            <a:r>
              <a:rPr lang="en"/>
              <a:t>Nonradioactive source </a:t>
            </a:r>
          </a:p>
          <a:p>
            <a:pPr marL="685800" lvl="1" indent="-238125">
              <a:spcAft>
                <a:spcPts val="0"/>
              </a:spcAft>
              <a:buChar char="➢"/>
            </a:pPr>
            <a:r>
              <a:rPr lang="en"/>
              <a:t>Consistent </a:t>
            </a:r>
          </a:p>
          <a:p>
            <a:pPr marL="342900" indent="-257175">
              <a:spcAft>
                <a:spcPts val="0"/>
              </a:spcAft>
              <a:buChar char="❖"/>
            </a:pPr>
            <a:r>
              <a:rPr lang="en"/>
              <a:t>Linear Accelerators (LINAC)</a:t>
            </a:r>
          </a:p>
          <a:p>
            <a:pPr marL="685800" lvl="1" indent="-238125">
              <a:spcAft>
                <a:spcPts val="0"/>
              </a:spcAft>
              <a:buChar char="➢"/>
            </a:pPr>
            <a:r>
              <a:rPr lang="en"/>
              <a:t>Routinely used for radiotherapy in cancer patients</a:t>
            </a:r>
          </a:p>
          <a:p>
            <a:pPr marL="685800" lvl="1" indent="-238125">
              <a:spcAft>
                <a:spcPts val="0"/>
              </a:spcAft>
              <a:buChar char="➢"/>
            </a:pPr>
            <a:r>
              <a:rPr lang="en"/>
              <a:t>Dual-use option  </a:t>
            </a:r>
          </a:p>
          <a:p>
            <a:pPr marL="342900" indent="-257175">
              <a:buChar char="❖"/>
            </a:pPr>
            <a:r>
              <a:rPr lang="en"/>
              <a:t>Photochemical “UV” Sterilizers </a:t>
            </a:r>
          </a:p>
        </p:txBody>
      </p:sp>
      <p:pic>
        <p:nvPicPr>
          <p:cNvPr id="136" name="Shape 136"/>
          <p:cNvPicPr preferRelativeResize="0"/>
          <p:nvPr/>
        </p:nvPicPr>
        <p:blipFill rotWithShape="1">
          <a:blip r:embed="rId3">
            <a:alphaModFix/>
          </a:blip>
          <a:srcRect l="22553" r="22344"/>
          <a:stretch/>
        </p:blipFill>
        <p:spPr>
          <a:xfrm>
            <a:off x="5465232" y="3089494"/>
            <a:ext cx="1352044" cy="12268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Shape 137"/>
          <p:cNvPicPr preferRelativeResize="0"/>
          <p:nvPr/>
        </p:nvPicPr>
        <p:blipFill rotWithShape="1">
          <a:blip r:embed="rId4">
            <a:alphaModFix/>
          </a:blip>
          <a:srcRect t="17512"/>
          <a:stretch/>
        </p:blipFill>
        <p:spPr>
          <a:xfrm>
            <a:off x="3658519" y="1310898"/>
            <a:ext cx="1806713" cy="19364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title"/>
          </p:nvPr>
        </p:nvSpPr>
        <p:spPr>
          <a:xfrm>
            <a:off x="233775" y="950438"/>
            <a:ext cx="6390450" cy="455850"/>
          </a:xfrm>
          <a:prstGeom prst="rect">
            <a:avLst/>
          </a:prstGeom>
        </p:spPr>
        <p:txBody>
          <a:bodyPr wrap="square" lIns="68569" tIns="68569" rIns="68569" bIns="68569" anchor="t" anchorCtr="0">
            <a:noAutofit/>
          </a:bodyPr>
          <a:lstStyle/>
          <a:p>
            <a:r>
              <a:rPr lang="en"/>
              <a:t>International Efforts </a:t>
            </a:r>
          </a:p>
        </p:txBody>
      </p:sp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233775" y="1565344"/>
            <a:ext cx="6390450" cy="2504250"/>
          </a:xfrm>
          <a:prstGeom prst="rect">
            <a:avLst/>
          </a:prstGeom>
        </p:spPr>
        <p:txBody>
          <a:bodyPr wrap="square" lIns="68569" tIns="68569" rIns="68569" bIns="68569" anchor="t" anchorCtr="0">
            <a:noAutofit/>
          </a:bodyPr>
          <a:lstStyle/>
          <a:p>
            <a:pPr marL="342900" indent="-257175">
              <a:spcAft>
                <a:spcPts val="0"/>
              </a:spcAft>
              <a:buChar char="❖"/>
            </a:pPr>
            <a:r>
              <a:rPr lang="en"/>
              <a:t>France and Norway have banned cesium blood irradiators</a:t>
            </a:r>
          </a:p>
          <a:p>
            <a:pPr marL="342900" indent="-257175">
              <a:spcAft>
                <a:spcPts val="0"/>
              </a:spcAft>
              <a:buChar char="❖"/>
            </a:pPr>
            <a:r>
              <a:rPr lang="en"/>
              <a:t>Japan has almost completed their transition to the use of x-ray irradiators</a:t>
            </a:r>
          </a:p>
          <a:p>
            <a:pPr marL="342900" indent="-257175">
              <a:spcAft>
                <a:spcPts val="0"/>
              </a:spcAft>
              <a:buChar char="❖"/>
            </a:pPr>
            <a:r>
              <a:rPr lang="en"/>
              <a:t>Others strongly encourage use of x-ray technology </a:t>
            </a:r>
          </a:p>
          <a:p>
            <a:pPr marL="685800" lvl="1" indent="-238125">
              <a:lnSpc>
                <a:spcPct val="100000"/>
              </a:lnSpc>
              <a:spcAft>
                <a:spcPts val="0"/>
              </a:spcAft>
              <a:buChar char="➢"/>
            </a:pPr>
            <a:r>
              <a:rPr lang="en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Canada, Germany, Italy, Sweden, and the United Kingdom</a:t>
            </a:r>
          </a:p>
        </p:txBody>
      </p:sp>
      <p:pic>
        <p:nvPicPr>
          <p:cNvPr id="144" name="Shape 1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07808" y="3230256"/>
            <a:ext cx="2217619" cy="14813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1168</TotalTime>
  <Words>420</Words>
  <Application>Microsoft Office PowerPoint</Application>
  <PresentationFormat>Custom</PresentationFormat>
  <Paragraphs>72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Roboto</vt:lpstr>
      <vt:lpstr>Geometric</vt:lpstr>
      <vt:lpstr>Dirty Bombs and Hospitals: Removing Dangerous Radioactive Material from the Public Space </vt:lpstr>
      <vt:lpstr>Blood Irradiators </vt:lpstr>
      <vt:lpstr>Cesium-137 and Cobalt-60  </vt:lpstr>
      <vt:lpstr>Security of Cesium Irradiators </vt:lpstr>
      <vt:lpstr>Radiological Dispersal Device: Dirty Bomb</vt:lpstr>
      <vt:lpstr>Cesium &amp; Cobalt Gone Wrong</vt:lpstr>
      <vt:lpstr>How to Confront the Radiological Threat</vt:lpstr>
      <vt:lpstr>Alternatives for Cesium and Cobalt Blood Irradiators </vt:lpstr>
      <vt:lpstr>International Efforts </vt:lpstr>
      <vt:lpstr>U.S. Steps Forward 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Dirty Bombs and Hospitals: Removing Dangerous Radioactive Material from the Public Space </dc:title>
  <dc:creator>Erin Connolly</dc:creator>
  <cp:lastModifiedBy>Erin Connolly</cp:lastModifiedBy>
  <cp:revision>10</cp:revision>
  <dcterms:modified xsi:type="dcterms:W3CDTF">2017-11-29T16:34:54Z</dcterms:modified>
</cp:coreProperties>
</file>