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  <p:sldMasterId id="2147483758" r:id="rId2"/>
    <p:sldMasterId id="2147483770" r:id="rId3"/>
  </p:sldMasterIdLst>
  <p:notesMasterIdLst>
    <p:notesMasterId r:id="rId14"/>
  </p:notesMasterIdLst>
  <p:handoutMasterIdLst>
    <p:handoutMasterId r:id="rId15"/>
  </p:handoutMasterIdLst>
  <p:sldIdLst>
    <p:sldId id="257" r:id="rId4"/>
    <p:sldId id="359" r:id="rId5"/>
    <p:sldId id="384" r:id="rId6"/>
    <p:sldId id="381" r:id="rId7"/>
    <p:sldId id="388" r:id="rId8"/>
    <p:sldId id="391" r:id="rId9"/>
    <p:sldId id="385" r:id="rId10"/>
    <p:sldId id="386" r:id="rId11"/>
    <p:sldId id="387" r:id="rId12"/>
    <p:sldId id="383" r:id="rId1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rt Thompson" initials="BT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3D7"/>
    <a:srgbClr val="948A54"/>
    <a:srgbClr val="F79646"/>
    <a:srgbClr val="C0504D"/>
    <a:srgbClr val="376092"/>
    <a:srgbClr val="71588F"/>
    <a:srgbClr val="77933C"/>
    <a:srgbClr val="4BACC6"/>
    <a:srgbClr val="7F7F7F"/>
    <a:srgbClr val="9BBB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75" autoAdjust="0"/>
    <p:restoredTop sz="75076" autoAdjust="0"/>
  </p:normalViewPr>
  <p:slideViewPr>
    <p:cSldViewPr snapToGrid="0">
      <p:cViewPr varScale="1">
        <p:scale>
          <a:sx n="84" d="100"/>
          <a:sy n="84" d="100"/>
        </p:scale>
        <p:origin x="882" y="8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50" d="100"/>
          <a:sy n="150" d="100"/>
        </p:scale>
        <p:origin x="-1920" y="-6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8B8D7-2E48-43EF-B230-64E05F85C6D8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14887-9083-44E1-8409-B9EDCA3E1E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858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1B2AA72-3612-4DA5-821B-D19A62A5C53B}" type="datetimeFigureOut">
              <a:rPr lang="en-US" smtClean="0"/>
              <a:t>11/27/2017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C866042-3F0B-4F67-8D75-3F53EEEA59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78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2053C0-ACD5-431D-8A84-F989CB08F143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799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6042-3F0B-4F67-8D75-3F53EEEA59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978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6042-3F0B-4F67-8D75-3F53EEEA59A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493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6042-3F0B-4F67-8D75-3F53EEEA59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7839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66042-3F0B-4F67-8D75-3F53EEEA59A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231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057400" y="4343400"/>
            <a:ext cx="3124200" cy="685800"/>
          </a:xfrm>
        </p:spPr>
        <p:txBody>
          <a:bodyPr/>
          <a:lstStyle>
            <a:lvl1pPr marL="0" indent="0">
              <a:defRPr sz="1400" b="0"/>
            </a:lvl1pPr>
          </a:lstStyle>
          <a:p>
            <a:pPr lvl="0"/>
            <a:r>
              <a:rPr lang="en-US" noProof="0"/>
              <a:t>Click to edit Master subtitle style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7400" y="3352801"/>
            <a:ext cx="6248400" cy="4947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6629400"/>
            <a:ext cx="2216150" cy="2286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 anchor="ctr"/>
          <a:lstStyle/>
          <a:p>
            <a:pPr algn="ctr" defTabSz="91430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2254251" y="6629400"/>
            <a:ext cx="6889750" cy="228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 anchor="ctr"/>
          <a:lstStyle/>
          <a:p>
            <a:pPr algn="ctr" defTabSz="914306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pic>
        <p:nvPicPr>
          <p:cNvPr id="3091" name="Picture 19" descr="csis_logo_cmy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3" y="5838825"/>
            <a:ext cx="4151312" cy="57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ppt_title_mast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302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0" y="3032125"/>
            <a:ext cx="9144000" cy="762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 anchor="ctr"/>
          <a:lstStyle/>
          <a:p>
            <a:pPr algn="ctr" defTabSz="91430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29090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67228"/>
            <a:ext cx="5486400" cy="40011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3" indent="0">
              <a:buNone/>
              <a:defRPr sz="2800"/>
            </a:lvl2pPr>
            <a:lvl3pPr marL="914306" indent="0">
              <a:buNone/>
              <a:defRPr sz="2400"/>
            </a:lvl3pPr>
            <a:lvl4pPr marL="1371458" indent="0">
              <a:buNone/>
              <a:defRPr sz="2000"/>
            </a:lvl4pPr>
            <a:lvl5pPr marL="1828611" indent="0">
              <a:buNone/>
              <a:defRPr sz="2000"/>
            </a:lvl5pPr>
            <a:lvl6pPr marL="2285765" indent="0">
              <a:buNone/>
              <a:defRPr sz="2000"/>
            </a:lvl6pPr>
            <a:lvl7pPr marL="2742918" indent="0">
              <a:buNone/>
              <a:defRPr sz="2000"/>
            </a:lvl7pPr>
            <a:lvl8pPr marL="3200070" indent="0">
              <a:buNone/>
              <a:defRPr sz="2000"/>
            </a:lvl8pPr>
            <a:lvl9pPr marL="3657223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6" indent="0">
              <a:buNone/>
              <a:defRPr sz="1000"/>
            </a:lvl3pPr>
            <a:lvl4pPr marL="1371458" indent="0">
              <a:buNone/>
              <a:defRPr sz="900"/>
            </a:lvl4pPr>
            <a:lvl5pPr marL="1828611" indent="0">
              <a:buNone/>
              <a:defRPr sz="900"/>
            </a:lvl5pPr>
            <a:lvl6pPr marL="2285765" indent="0">
              <a:buNone/>
              <a:defRPr sz="900"/>
            </a:lvl6pPr>
            <a:lvl7pPr marL="2742918" indent="0">
              <a:buNone/>
              <a:defRPr sz="900"/>
            </a:lvl7pPr>
            <a:lvl8pPr marL="3200070" indent="0">
              <a:buNone/>
              <a:defRPr sz="900"/>
            </a:lvl8pPr>
            <a:lvl9pPr marL="365722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08FBC74-277A-462B-B6E4-3A14C0B67716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987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06D288C-AFC6-4850-B4DF-95B7D4C60E85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1716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63734" y="1447800"/>
            <a:ext cx="984867" cy="4038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447800"/>
            <a:ext cx="5048250" cy="4038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3EF444-167E-468D-B08A-61FC8C7E3483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3106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47800"/>
            <a:ext cx="6934200" cy="494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2209800"/>
            <a:ext cx="3390900" cy="3276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457700" y="2209800"/>
            <a:ext cx="3390900" cy="3276600"/>
          </a:xfrm>
        </p:spPr>
        <p:txBody>
          <a:bodyPr/>
          <a:lstStyle/>
          <a:p>
            <a:r>
              <a:rPr lang="en-US"/>
              <a:t>Click icon to add chart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620001" y="5943600"/>
            <a:ext cx="533400" cy="304800"/>
          </a:xfrm>
        </p:spPr>
        <p:txBody>
          <a:bodyPr/>
          <a:lstStyle>
            <a:lvl1pPr>
              <a:defRPr/>
            </a:lvl1pPr>
          </a:lstStyle>
          <a:p>
            <a:fld id="{5E94AC51-05D6-4204-A341-DE85052E977E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758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7170213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92976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3121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000848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221413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7432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752B369-47F2-46D2-95DE-0E88F55F3A04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9804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10384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577776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748314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822304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866473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E333E-BDCB-4A6B-A6CB-C160F012BB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9965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7088" y="182563"/>
            <a:ext cx="6873875" cy="825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5F57D8-ADEF-457A-B0C7-A23220BF670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7921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33E877-CF95-4D6F-9F00-25868A905B5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7546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7088" y="182563"/>
            <a:ext cx="6873875" cy="825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764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8100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B10A0-DA57-43B0-82CB-CD727E11702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957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B179A0-2B53-4E9D-9963-3BD3BD9E518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035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groun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D95D1F4-FE4D-495C-B89E-3A272BE4B0C6}"/>
              </a:ext>
            </a:extLst>
          </p:cNvPr>
          <p:cNvSpPr/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ヒラギノ角ゴ Pro W3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88015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7088" y="182563"/>
            <a:ext cx="6873875" cy="825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55BD1-1E59-47B5-9828-A816A2414C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6651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78D7D-608E-441C-AD51-48A10521A6D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36401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E98F3-29DA-432D-8834-89EB1B74E6D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84504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1A71F-E723-44D7-93AF-C9D60420F34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9699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7088" y="182563"/>
            <a:ext cx="6873875" cy="8255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50B7F-B021-49F6-A701-2ABDF9F6027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2366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00863" y="182563"/>
            <a:ext cx="2070100" cy="598963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82563"/>
            <a:ext cx="6062663" cy="59896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9EBB4-CCF5-46D0-BCCD-6CC0F917A4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0731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23439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153" indent="0">
              <a:buNone/>
              <a:defRPr sz="1800"/>
            </a:lvl2pPr>
            <a:lvl3pPr marL="914306" indent="0">
              <a:buNone/>
              <a:defRPr sz="1600"/>
            </a:lvl3pPr>
            <a:lvl4pPr marL="1371458" indent="0">
              <a:buNone/>
              <a:defRPr sz="1400"/>
            </a:lvl4pPr>
            <a:lvl5pPr marL="1828611" indent="0">
              <a:buNone/>
              <a:defRPr sz="1400"/>
            </a:lvl5pPr>
            <a:lvl6pPr marL="2285765" indent="0">
              <a:buNone/>
              <a:defRPr sz="1400"/>
            </a:lvl6pPr>
            <a:lvl7pPr marL="2742918" indent="0">
              <a:buNone/>
              <a:defRPr sz="1400"/>
            </a:lvl7pPr>
            <a:lvl8pPr marL="3200070" indent="0">
              <a:buNone/>
              <a:defRPr sz="1400"/>
            </a:lvl8pPr>
            <a:lvl9pPr marL="3657223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80CBDC6-653C-4DDC-B58A-A6E45D01E085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202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2209800"/>
            <a:ext cx="3390900" cy="3276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57700" y="2209800"/>
            <a:ext cx="3390900" cy="3276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87581C4-8521-4C75-96C6-86C7EAD514F2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091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40"/>
            <a:ext cx="8229600" cy="49244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6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1" indent="0">
              <a:buNone/>
              <a:defRPr sz="1600" b="1"/>
            </a:lvl5pPr>
            <a:lvl6pPr marL="2285765" indent="0">
              <a:buNone/>
              <a:defRPr sz="1600" b="1"/>
            </a:lvl6pPr>
            <a:lvl7pPr marL="2742918" indent="0">
              <a:buNone/>
              <a:defRPr sz="1600" b="1"/>
            </a:lvl7pPr>
            <a:lvl8pPr marL="3200070" indent="0">
              <a:buNone/>
              <a:defRPr sz="1600" b="1"/>
            </a:lvl8pPr>
            <a:lvl9pPr marL="365722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3" indent="0">
              <a:buNone/>
              <a:defRPr sz="2000" b="1"/>
            </a:lvl2pPr>
            <a:lvl3pPr marL="914306" indent="0">
              <a:buNone/>
              <a:defRPr sz="1800" b="1"/>
            </a:lvl3pPr>
            <a:lvl4pPr marL="1371458" indent="0">
              <a:buNone/>
              <a:defRPr sz="1600" b="1"/>
            </a:lvl4pPr>
            <a:lvl5pPr marL="1828611" indent="0">
              <a:buNone/>
              <a:defRPr sz="1600" b="1"/>
            </a:lvl5pPr>
            <a:lvl6pPr marL="2285765" indent="0">
              <a:buNone/>
              <a:defRPr sz="1600" b="1"/>
            </a:lvl6pPr>
            <a:lvl7pPr marL="2742918" indent="0">
              <a:buNone/>
              <a:defRPr sz="1600" b="1"/>
            </a:lvl7pPr>
            <a:lvl8pPr marL="3200070" indent="0">
              <a:buNone/>
              <a:defRPr sz="1600" b="1"/>
            </a:lvl8pPr>
            <a:lvl9pPr marL="365722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70575E7-014C-4109-95E8-9A3C735B4C60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62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955BE1-0C34-4F2A-9334-68A09314B42A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269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185C3C9-477E-479A-A5DA-8908F3C0DE0E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135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727214"/>
            <a:ext cx="3008313" cy="7078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3" indent="0">
              <a:buNone/>
              <a:defRPr sz="1200"/>
            </a:lvl2pPr>
            <a:lvl3pPr marL="914306" indent="0">
              <a:buNone/>
              <a:defRPr sz="1000"/>
            </a:lvl3pPr>
            <a:lvl4pPr marL="1371458" indent="0">
              <a:buNone/>
              <a:defRPr sz="900"/>
            </a:lvl4pPr>
            <a:lvl5pPr marL="1828611" indent="0">
              <a:buNone/>
              <a:defRPr sz="900"/>
            </a:lvl5pPr>
            <a:lvl6pPr marL="2285765" indent="0">
              <a:buNone/>
              <a:defRPr sz="900"/>
            </a:lvl6pPr>
            <a:lvl7pPr marL="2742918" indent="0">
              <a:buNone/>
              <a:defRPr sz="900"/>
            </a:lvl7pPr>
            <a:lvl8pPr marL="3200070" indent="0">
              <a:buNone/>
              <a:defRPr sz="900"/>
            </a:lvl8pPr>
            <a:lvl9pPr marL="3657223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AA94FD9-38F8-4888-B992-48783CDB1657}" type="slidenum">
              <a:rPr lang="en-US"/>
              <a:pPr/>
              <a:t>‹#›</a:t>
            </a:fld>
            <a:endParaRPr lang="en-US">
              <a:solidFill>
                <a:srgbClr val="3132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243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5.w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5.wmf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447800"/>
            <a:ext cx="6934200" cy="49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209800"/>
            <a:ext cx="69342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31" name="Picture 7" descr="ppt_template_footer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54701"/>
            <a:ext cx="9144000" cy="100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785813"/>
            <a:ext cx="1943100" cy="2286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 anchor="ctr"/>
          <a:lstStyle/>
          <a:p>
            <a:pPr algn="ctr" defTabSz="91430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1981200" y="785813"/>
            <a:ext cx="7162800" cy="2286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5" rIns="91431" bIns="45715" anchor="ctr"/>
          <a:lstStyle/>
          <a:p>
            <a:pPr algn="ctr" defTabSz="914306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pic>
        <p:nvPicPr>
          <p:cNvPr id="1034" name="Picture 10" descr="csis_logo_cmyk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2" y="228600"/>
            <a:ext cx="274002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620001" y="5943600"/>
            <a:ext cx="5334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55514D"/>
                </a:solidFill>
              </a:defRPr>
            </a:lvl1pPr>
          </a:lstStyle>
          <a:p>
            <a:pPr defTabSz="914306" eaLnBrk="0" fontAlgn="base" hangingPunct="0">
              <a:spcBef>
                <a:spcPct val="0"/>
              </a:spcBef>
              <a:spcAft>
                <a:spcPct val="0"/>
              </a:spcAft>
            </a:pPr>
            <a:fld id="{6A0CB3E4-F8BF-464E-8894-AEADE84CF688}" type="slidenum">
              <a:rPr lang="en-US" smtClean="0"/>
              <a:pPr defTabSz="914306"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313232"/>
              </a:solidFill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6248400" y="5943600"/>
            <a:ext cx="1447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1431" tIns="45715" rIns="91431" bIns="45715">
            <a:spAutoFit/>
          </a:bodyPr>
          <a:lstStyle/>
          <a:p>
            <a:pPr algn="r" defTabSz="914306" eaLnBrk="0" fontAlgn="base" hangingPunct="0">
              <a:spcBef>
                <a:spcPct val="50000"/>
              </a:spcBef>
              <a:spcAft>
                <a:spcPct val="0"/>
              </a:spcAft>
            </a:pPr>
            <a:endParaRPr lang="en-US" sz="1400">
              <a:solidFill>
                <a:srgbClr val="5551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588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782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ea typeface="ヒラギノ角ゴ Pro W3" pitchFamily="1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ea typeface="ヒラギノ角ゴ Pro W3" pitchFamily="1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ea typeface="ヒラギノ角ゴ Pro W3" pitchFamily="1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ea typeface="ヒラギノ角ゴ Pro W3" pitchFamily="1" charset="-128"/>
        </a:defRPr>
      </a:lvl5pPr>
      <a:lvl6pPr marL="457153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ea typeface="ヒラギノ角ゴ Pro W3" pitchFamily="1" charset="-128"/>
        </a:defRPr>
      </a:lvl6pPr>
      <a:lvl7pPr marL="914306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ea typeface="ヒラギノ角ゴ Pro W3" pitchFamily="1" charset="-128"/>
        </a:defRPr>
      </a:lvl7pPr>
      <a:lvl8pPr marL="1371458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ea typeface="ヒラギノ角ゴ Pro W3" pitchFamily="1" charset="-128"/>
        </a:defRPr>
      </a:lvl8pPr>
      <a:lvl9pPr marL="1828611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ea typeface="ヒラギノ角ゴ Pro W3" pitchFamily="1" charset="-128"/>
        </a:defRPr>
      </a:lvl9pPr>
    </p:titleStyle>
    <p:bodyStyle>
      <a:lvl1pPr marL="342865" indent="-342865" algn="l" rtl="0" eaLnBrk="1" fontAlgn="base" hangingPunct="1">
        <a:spcBef>
          <a:spcPct val="20000"/>
        </a:spcBef>
        <a:spcAft>
          <a:spcPct val="0"/>
        </a:spcAft>
        <a:defRPr sz="2200" b="1">
          <a:solidFill>
            <a:schemeClr val="tx2"/>
          </a:solidFill>
          <a:latin typeface="+mn-lt"/>
          <a:ea typeface="+mn-ea"/>
          <a:cs typeface="+mn-cs"/>
        </a:defRPr>
      </a:lvl1pPr>
      <a:lvl2pPr marL="742873" indent="-285720" algn="l" rtl="0" eaLnBrk="1" fontAlgn="base" hangingPunct="1">
        <a:lnSpc>
          <a:spcPct val="90000"/>
        </a:lnSpc>
        <a:spcBef>
          <a:spcPct val="40000"/>
        </a:spcBef>
        <a:spcAft>
          <a:spcPct val="0"/>
        </a:spcAft>
        <a:buFont typeface="Times" pitchFamily="1" charset="0"/>
        <a:buChar char="•"/>
        <a:defRPr sz="2000">
          <a:solidFill>
            <a:schemeClr val="tx1"/>
          </a:solidFill>
          <a:latin typeface="+mn-lt"/>
          <a:ea typeface="+mn-ea"/>
        </a:defRPr>
      </a:lvl2pPr>
      <a:lvl3pPr marL="1142882" indent="-228576" algn="l" rtl="0" eaLnBrk="1" fontAlgn="base" hangingPunct="1">
        <a:spcBef>
          <a:spcPct val="20000"/>
        </a:spcBef>
        <a:spcAft>
          <a:spcPct val="0"/>
        </a:spcAft>
        <a:buChar char="o"/>
        <a:defRPr sz="1600">
          <a:solidFill>
            <a:schemeClr val="tx1"/>
          </a:solidFill>
          <a:latin typeface="+mn-lt"/>
          <a:ea typeface="+mn-ea"/>
        </a:defRPr>
      </a:lvl3pPr>
      <a:lvl4pPr marL="1600035" indent="-228576" algn="l" rtl="0" eaLnBrk="1" fontAlgn="base" hangingPunct="1">
        <a:spcBef>
          <a:spcPct val="20000"/>
        </a:spcBef>
        <a:spcAft>
          <a:spcPct val="0"/>
        </a:spcAft>
        <a:buChar char="–"/>
        <a:defRPr sz="1200" b="1">
          <a:solidFill>
            <a:schemeClr val="tx1"/>
          </a:solidFill>
          <a:latin typeface="+mn-lt"/>
          <a:ea typeface="+mn-ea"/>
        </a:defRPr>
      </a:lvl4pPr>
      <a:lvl5pPr marL="2057188" indent="-228576" algn="l" rtl="0" eaLnBrk="1" fontAlgn="base" hangingPunct="1">
        <a:spcBef>
          <a:spcPct val="20000"/>
        </a:spcBef>
        <a:spcAft>
          <a:spcPct val="0"/>
        </a:spcAft>
        <a:defRPr sz="1200" i="1">
          <a:solidFill>
            <a:schemeClr val="tx1"/>
          </a:solidFill>
          <a:latin typeface="+mn-lt"/>
          <a:ea typeface="+mn-ea"/>
        </a:defRPr>
      </a:lvl5pPr>
      <a:lvl6pPr marL="2514341" indent="-228576" algn="l" rtl="0" eaLnBrk="1" fontAlgn="base" hangingPunct="1">
        <a:spcBef>
          <a:spcPct val="20000"/>
        </a:spcBef>
        <a:spcAft>
          <a:spcPct val="0"/>
        </a:spcAft>
        <a:defRPr sz="1200" i="1">
          <a:solidFill>
            <a:schemeClr val="tx1"/>
          </a:solidFill>
          <a:latin typeface="+mn-lt"/>
          <a:ea typeface="+mn-ea"/>
        </a:defRPr>
      </a:lvl6pPr>
      <a:lvl7pPr marL="2971494" indent="-228576" algn="l" rtl="0" eaLnBrk="1" fontAlgn="base" hangingPunct="1">
        <a:spcBef>
          <a:spcPct val="20000"/>
        </a:spcBef>
        <a:spcAft>
          <a:spcPct val="0"/>
        </a:spcAft>
        <a:defRPr sz="1200" i="1">
          <a:solidFill>
            <a:schemeClr val="tx1"/>
          </a:solidFill>
          <a:latin typeface="+mn-lt"/>
          <a:ea typeface="+mn-ea"/>
        </a:defRPr>
      </a:lvl7pPr>
      <a:lvl8pPr marL="3428647" indent="-228576" algn="l" rtl="0" eaLnBrk="1" fontAlgn="base" hangingPunct="1">
        <a:spcBef>
          <a:spcPct val="20000"/>
        </a:spcBef>
        <a:spcAft>
          <a:spcPct val="0"/>
        </a:spcAft>
        <a:defRPr sz="1200" i="1">
          <a:solidFill>
            <a:schemeClr val="tx1"/>
          </a:solidFill>
          <a:latin typeface="+mn-lt"/>
          <a:ea typeface="+mn-ea"/>
        </a:defRPr>
      </a:lvl8pPr>
      <a:lvl9pPr marL="3885799" indent="-228576" algn="l" rtl="0" eaLnBrk="1" fontAlgn="base" hangingPunct="1">
        <a:spcBef>
          <a:spcPct val="20000"/>
        </a:spcBef>
        <a:spcAft>
          <a:spcPct val="0"/>
        </a:spcAft>
        <a:defRPr sz="1200" 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3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6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8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1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65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18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70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23" algn="l" defTabSz="9143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ual seals faded powerpoint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272198"/>
            <a:ext cx="7620000" cy="522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DTRA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488" y="4281488"/>
            <a:ext cx="2060575" cy="207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SCC-WMD_Shield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550" y="4281488"/>
            <a:ext cx="2044700" cy="2036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161925" y="5953839"/>
            <a:ext cx="2825115" cy="728821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 sz="1400" i="1">
                <a:solidFill>
                  <a:schemeClr val="tx1"/>
                </a:solidFill>
                <a:latin typeface="Univers" pitchFamily="34" charset="-18"/>
                <a:ea typeface="ＭＳ Ｐゴシック" pitchFamily="34" charset="-128"/>
              </a:defRPr>
            </a:lvl1pPr>
            <a:lvl2pPr marL="742950" indent="-285750" eaLnBrk="0" hangingPunct="0">
              <a:defRPr sz="1400" i="1">
                <a:solidFill>
                  <a:schemeClr val="tx1"/>
                </a:solidFill>
                <a:latin typeface="Univers" pitchFamily="34" charset="-18"/>
                <a:ea typeface="ＭＳ Ｐゴシック" pitchFamily="34" charset="-128"/>
              </a:defRPr>
            </a:lvl2pPr>
            <a:lvl3pPr marL="1143000" indent="-228600" eaLnBrk="0" hangingPunct="0">
              <a:defRPr sz="1400" i="1">
                <a:solidFill>
                  <a:schemeClr val="tx1"/>
                </a:solidFill>
                <a:latin typeface="Univers" pitchFamily="34" charset="-18"/>
                <a:ea typeface="ＭＳ Ｐゴシック" pitchFamily="34" charset="-128"/>
              </a:defRPr>
            </a:lvl3pPr>
            <a:lvl4pPr marL="1600200" indent="-228600" eaLnBrk="0" hangingPunct="0">
              <a:defRPr sz="1400" i="1">
                <a:solidFill>
                  <a:schemeClr val="tx1"/>
                </a:solidFill>
                <a:latin typeface="Univers" pitchFamily="34" charset="-18"/>
                <a:ea typeface="ＭＳ Ｐゴシック" pitchFamily="34" charset="-128"/>
              </a:defRPr>
            </a:lvl4pPr>
            <a:lvl5pPr marL="2057400" indent="-228600" eaLnBrk="0" hangingPunct="0">
              <a:defRPr sz="1400" i="1">
                <a:solidFill>
                  <a:schemeClr val="tx1"/>
                </a:solidFill>
                <a:latin typeface="Univers" pitchFamily="34" charset="-18"/>
                <a:ea typeface="ＭＳ Ｐゴシック" pitchFamily="34" charset="-128"/>
              </a:defRPr>
            </a:lvl5pPr>
            <a:lvl6pPr marL="2514600" indent="-228600" algn="ctr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 i="1">
                <a:solidFill>
                  <a:schemeClr val="tx1"/>
                </a:solidFill>
                <a:latin typeface="Univers" pitchFamily="34" charset="-18"/>
                <a:ea typeface="ＭＳ Ｐゴシック" pitchFamily="34" charset="-128"/>
              </a:defRPr>
            </a:lvl6pPr>
            <a:lvl7pPr marL="2971800" indent="-228600" algn="ctr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 i="1">
                <a:solidFill>
                  <a:schemeClr val="tx1"/>
                </a:solidFill>
                <a:latin typeface="Univers" pitchFamily="34" charset="-18"/>
                <a:ea typeface="ＭＳ Ｐゴシック" pitchFamily="34" charset="-128"/>
              </a:defRPr>
            </a:lvl7pPr>
            <a:lvl8pPr marL="3429000" indent="-228600" algn="ctr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 i="1">
                <a:solidFill>
                  <a:schemeClr val="tx1"/>
                </a:solidFill>
                <a:latin typeface="Univers" pitchFamily="34" charset="-18"/>
                <a:ea typeface="ＭＳ Ｐゴシック" pitchFamily="34" charset="-128"/>
              </a:defRPr>
            </a:lvl8pPr>
            <a:lvl9pPr marL="3886200" indent="-228600" algn="ctr" eaLnBrk="0" fontAlgn="base" hangingPunct="0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 sz="1400" i="1">
                <a:solidFill>
                  <a:schemeClr val="tx1"/>
                </a:solidFill>
                <a:latin typeface="Univers" pitchFamily="34" charset="-18"/>
                <a:ea typeface="ＭＳ Ｐゴシック" pitchFamily="34" charset="-128"/>
              </a:defRPr>
            </a:lvl9pPr>
          </a:lstStyle>
          <a:p>
            <a:pPr algn="ctr" eaLnBrk="1" fontAlgn="base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en-US" i="0" u="sng" dirty="0">
                <a:solidFill>
                  <a:srgbClr val="000000"/>
                </a:solidFill>
                <a:latin typeface="Times New Roman" pitchFamily="18" charset="0"/>
              </a:rPr>
              <a:t>Distribution Statement A:</a:t>
            </a:r>
          </a:p>
          <a:p>
            <a:pPr algn="ctr" eaLnBrk="1" fontAlgn="base" hangingPunct="1">
              <a:spcAft>
                <a:spcPct val="0"/>
              </a:spcAft>
              <a:defRPr/>
            </a:pPr>
            <a:r>
              <a:rPr lang="en-US" i="0" dirty="0">
                <a:solidFill>
                  <a:srgbClr val="000000"/>
                </a:solidFill>
                <a:latin typeface="Times New Roman" pitchFamily="18" charset="0"/>
              </a:rPr>
              <a:t>Approved for public release; </a:t>
            </a:r>
          </a:p>
          <a:p>
            <a:pPr algn="ctr" eaLnBrk="1" fontAlgn="base" hangingPunct="1">
              <a:spcAft>
                <a:spcPct val="0"/>
              </a:spcAft>
              <a:defRPr/>
            </a:pPr>
            <a:r>
              <a:rPr lang="en-US" i="0" dirty="0">
                <a:solidFill>
                  <a:srgbClr val="000000"/>
                </a:solidFill>
                <a:latin typeface="Times New Roman" pitchFamily="18" charset="0"/>
              </a:rPr>
              <a:t>distribution is unlimited.</a:t>
            </a:r>
            <a:endParaRPr lang="en-US" i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581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 i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pitchFamily="34" charset="0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pitchFamily="34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itchFamily="34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itchFamily="34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6400"/>
            <a:ext cx="77724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46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77000"/>
            <a:ext cx="1905000" cy="16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l" eaLnBrk="0" hangingPunct="0">
              <a:lnSpc>
                <a:spcPct val="100000"/>
              </a:lnSpc>
              <a:spcBef>
                <a:spcPct val="0"/>
              </a:spcBef>
              <a:defRPr sz="1000" i="0">
                <a:latin typeface="Univers LT Std 55" pitchFamily="34" charset="0"/>
              </a:defRPr>
            </a:lvl1pPr>
          </a:lstStyle>
          <a:p>
            <a:pPr fontAlgn="base"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1469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13700" y="6557963"/>
            <a:ext cx="501650" cy="28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 eaLnBrk="0" hangingPunct="0">
              <a:lnSpc>
                <a:spcPct val="100000"/>
              </a:lnSpc>
              <a:spcBef>
                <a:spcPct val="0"/>
              </a:spcBef>
              <a:defRPr sz="1200" i="0"/>
            </a:lvl1pPr>
          </a:lstStyle>
          <a:p>
            <a:pPr fontAlgn="base">
              <a:spcAft>
                <a:spcPct val="0"/>
              </a:spcAft>
              <a:defRPr/>
            </a:pPr>
            <a:fld id="{1EFCED7B-557A-4AD9-B424-6AB351C986B8}" type="slidenum">
              <a:rPr lang="en-US">
                <a:solidFill>
                  <a:srgbClr val="000000"/>
                </a:solidFill>
              </a:rPr>
              <a:pPr fontAlgn="base"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2054" name="Freeform 6"/>
          <p:cNvSpPr>
            <a:spLocks/>
          </p:cNvSpPr>
          <p:nvPr/>
        </p:nvSpPr>
        <p:spPr bwMode="auto">
          <a:xfrm>
            <a:off x="0" y="6450013"/>
            <a:ext cx="9034463" cy="166687"/>
          </a:xfrm>
          <a:custGeom>
            <a:avLst/>
            <a:gdLst>
              <a:gd name="T0" fmla="*/ 2147483647 w 4538"/>
              <a:gd name="T1" fmla="*/ 2147483647 h 150"/>
              <a:gd name="T2" fmla="*/ 2147483647 w 4538"/>
              <a:gd name="T3" fmla="*/ 0 h 150"/>
              <a:gd name="T4" fmla="*/ 2147483647 w 4538"/>
              <a:gd name="T5" fmla="*/ 2147483647 h 150"/>
              <a:gd name="T6" fmla="*/ 0 w 4538"/>
              <a:gd name="T7" fmla="*/ 2147483647 h 150"/>
              <a:gd name="T8" fmla="*/ 0 w 4538"/>
              <a:gd name="T9" fmla="*/ 2147483647 h 150"/>
              <a:gd name="T10" fmla="*/ 2147483647 w 4538"/>
              <a:gd name="T11" fmla="*/ 2147483647 h 150"/>
              <a:gd name="T12" fmla="*/ 2147483647 w 4538"/>
              <a:gd name="T13" fmla="*/ 2147483647 h 150"/>
              <a:gd name="T14" fmla="*/ 2147483647 w 4538"/>
              <a:gd name="T15" fmla="*/ 2147483647 h 15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38" h="150">
                <a:moveTo>
                  <a:pt x="4538" y="78"/>
                </a:moveTo>
                <a:lnTo>
                  <a:pt x="4382" y="0"/>
                </a:lnTo>
                <a:lnTo>
                  <a:pt x="4352" y="56"/>
                </a:lnTo>
                <a:lnTo>
                  <a:pt x="0" y="56"/>
                </a:lnTo>
                <a:lnTo>
                  <a:pt x="0" y="106"/>
                </a:lnTo>
                <a:lnTo>
                  <a:pt x="4326" y="106"/>
                </a:lnTo>
                <a:lnTo>
                  <a:pt x="4300" y="150"/>
                </a:lnTo>
                <a:lnTo>
                  <a:pt x="4538" y="78"/>
                </a:lnTo>
                <a:close/>
              </a:path>
            </a:pathLst>
          </a:cu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 fontAlgn="base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</a:pPr>
            <a:endParaRPr lang="en-US" sz="1400" i="1">
              <a:solidFill>
                <a:srgbClr val="000000"/>
              </a:solidFill>
            </a:endParaRPr>
          </a:p>
        </p:txBody>
      </p: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06713" y="182563"/>
            <a:ext cx="6873875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2" tIns="45716" rIns="91432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</a:t>
            </a:r>
          </a:p>
        </p:txBody>
      </p:sp>
      <p:grpSp>
        <p:nvGrpSpPr>
          <p:cNvPr id="35" name="Group 7"/>
          <p:cNvGrpSpPr>
            <a:grpSpLocks/>
          </p:cNvGrpSpPr>
          <p:nvPr userDrawn="1"/>
        </p:nvGrpSpPr>
        <p:grpSpPr bwMode="auto">
          <a:xfrm>
            <a:off x="77788" y="1085850"/>
            <a:ext cx="8991600" cy="152400"/>
            <a:chOff x="0" y="576"/>
            <a:chExt cx="5282" cy="189"/>
          </a:xfrm>
        </p:grpSpPr>
        <p:grpSp>
          <p:nvGrpSpPr>
            <p:cNvPr id="36" name="Group 8"/>
            <p:cNvGrpSpPr>
              <a:grpSpLocks/>
            </p:cNvGrpSpPr>
            <p:nvPr/>
          </p:nvGrpSpPr>
          <p:grpSpPr bwMode="auto">
            <a:xfrm>
              <a:off x="5158" y="576"/>
              <a:ext cx="124" cy="189"/>
              <a:chOff x="5158" y="576"/>
              <a:chExt cx="124" cy="189"/>
            </a:xfrm>
          </p:grpSpPr>
          <p:sp>
            <p:nvSpPr>
              <p:cNvPr id="51" name="Rectangle 9"/>
              <p:cNvSpPr>
                <a:spLocks noChangeArrowheads="1"/>
              </p:cNvSpPr>
              <p:nvPr/>
            </p:nvSpPr>
            <p:spPr bwMode="auto">
              <a:xfrm>
                <a:off x="5252" y="576"/>
                <a:ext cx="30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2" name="Rectangle 10"/>
              <p:cNvSpPr>
                <a:spLocks noChangeArrowheads="1"/>
              </p:cNvSpPr>
              <p:nvPr/>
            </p:nvSpPr>
            <p:spPr bwMode="auto">
              <a:xfrm>
                <a:off x="5158" y="576"/>
                <a:ext cx="60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7" name="Group 11"/>
            <p:cNvGrpSpPr>
              <a:grpSpLocks/>
            </p:cNvGrpSpPr>
            <p:nvPr/>
          </p:nvGrpSpPr>
          <p:grpSpPr bwMode="auto">
            <a:xfrm>
              <a:off x="4848" y="576"/>
              <a:ext cx="263" cy="189"/>
              <a:chOff x="4848" y="576"/>
              <a:chExt cx="263" cy="189"/>
            </a:xfrm>
          </p:grpSpPr>
          <p:sp>
            <p:nvSpPr>
              <p:cNvPr id="49" name="Rectangle 12"/>
              <p:cNvSpPr>
                <a:spLocks noChangeArrowheads="1"/>
              </p:cNvSpPr>
              <p:nvPr/>
            </p:nvSpPr>
            <p:spPr bwMode="auto">
              <a:xfrm>
                <a:off x="5018" y="576"/>
                <a:ext cx="93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0" name="Rectangle 13"/>
              <p:cNvSpPr>
                <a:spLocks noChangeArrowheads="1"/>
              </p:cNvSpPr>
              <p:nvPr/>
            </p:nvSpPr>
            <p:spPr bwMode="auto">
              <a:xfrm>
                <a:off x="4848" y="576"/>
                <a:ext cx="126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8" name="Group 14"/>
            <p:cNvGrpSpPr>
              <a:grpSpLocks/>
            </p:cNvGrpSpPr>
            <p:nvPr/>
          </p:nvGrpSpPr>
          <p:grpSpPr bwMode="auto">
            <a:xfrm>
              <a:off x="4418" y="576"/>
              <a:ext cx="386" cy="189"/>
              <a:chOff x="4418" y="576"/>
              <a:chExt cx="386" cy="189"/>
            </a:xfrm>
          </p:grpSpPr>
          <p:sp>
            <p:nvSpPr>
              <p:cNvPr id="47" name="Rectangle 15"/>
              <p:cNvSpPr>
                <a:spLocks noChangeArrowheads="1"/>
              </p:cNvSpPr>
              <p:nvPr/>
            </p:nvSpPr>
            <p:spPr bwMode="auto">
              <a:xfrm>
                <a:off x="4650" y="576"/>
                <a:ext cx="154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8" name="Rectangle 16"/>
              <p:cNvSpPr>
                <a:spLocks noChangeArrowheads="1"/>
              </p:cNvSpPr>
              <p:nvPr/>
            </p:nvSpPr>
            <p:spPr bwMode="auto">
              <a:xfrm>
                <a:off x="4418" y="576"/>
                <a:ext cx="189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39" name="Group 17"/>
            <p:cNvGrpSpPr>
              <a:grpSpLocks/>
            </p:cNvGrpSpPr>
            <p:nvPr/>
          </p:nvGrpSpPr>
          <p:grpSpPr bwMode="auto">
            <a:xfrm>
              <a:off x="3183" y="576"/>
              <a:ext cx="1191" cy="189"/>
              <a:chOff x="3183" y="576"/>
              <a:chExt cx="1191" cy="189"/>
            </a:xfrm>
          </p:grpSpPr>
          <p:sp>
            <p:nvSpPr>
              <p:cNvPr id="43" name="Rectangle 18"/>
              <p:cNvSpPr>
                <a:spLocks noChangeArrowheads="1"/>
              </p:cNvSpPr>
              <p:nvPr/>
            </p:nvSpPr>
            <p:spPr bwMode="auto">
              <a:xfrm>
                <a:off x="3558" y="576"/>
                <a:ext cx="250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Rectangle 19"/>
              <p:cNvSpPr>
                <a:spLocks noChangeArrowheads="1"/>
              </p:cNvSpPr>
              <p:nvPr/>
            </p:nvSpPr>
            <p:spPr bwMode="auto">
              <a:xfrm>
                <a:off x="4156" y="576"/>
                <a:ext cx="218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Rectangle 20"/>
              <p:cNvSpPr>
                <a:spLocks noChangeArrowheads="1"/>
              </p:cNvSpPr>
              <p:nvPr/>
            </p:nvSpPr>
            <p:spPr bwMode="auto">
              <a:xfrm>
                <a:off x="3864" y="576"/>
                <a:ext cx="250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Rectangle 21"/>
              <p:cNvSpPr>
                <a:spLocks noChangeArrowheads="1"/>
              </p:cNvSpPr>
              <p:nvPr/>
            </p:nvSpPr>
            <p:spPr bwMode="auto">
              <a:xfrm>
                <a:off x="3183" y="576"/>
                <a:ext cx="314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0" name="Group 22"/>
            <p:cNvGrpSpPr>
              <a:grpSpLocks/>
            </p:cNvGrpSpPr>
            <p:nvPr/>
          </p:nvGrpSpPr>
          <p:grpSpPr bwMode="auto">
            <a:xfrm>
              <a:off x="0" y="576"/>
              <a:ext cx="3143" cy="189"/>
              <a:chOff x="0" y="576"/>
              <a:chExt cx="3143" cy="189"/>
            </a:xfrm>
          </p:grpSpPr>
          <p:sp>
            <p:nvSpPr>
              <p:cNvPr id="41" name="Rectangle 23"/>
              <p:cNvSpPr>
                <a:spLocks noChangeArrowheads="1"/>
              </p:cNvSpPr>
              <p:nvPr/>
            </p:nvSpPr>
            <p:spPr bwMode="auto">
              <a:xfrm>
                <a:off x="2798" y="576"/>
                <a:ext cx="345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Rectangle 24"/>
              <p:cNvSpPr>
                <a:spLocks noChangeArrowheads="1"/>
              </p:cNvSpPr>
              <p:nvPr/>
            </p:nvSpPr>
            <p:spPr bwMode="auto">
              <a:xfrm>
                <a:off x="0" y="576"/>
                <a:ext cx="2756" cy="189"/>
              </a:xfrm>
              <a:prstGeom prst="rect">
                <a:avLst/>
              </a:prstGeom>
              <a:gradFill rotWithShape="0">
                <a:gsLst>
                  <a:gs pos="0">
                    <a:srgbClr val="3232DE"/>
                  </a:gs>
                  <a:gs pos="100000">
                    <a:srgbClr val="141459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53" name="Group 26"/>
          <p:cNvGrpSpPr>
            <a:grpSpLocks/>
          </p:cNvGrpSpPr>
          <p:nvPr userDrawn="1"/>
        </p:nvGrpSpPr>
        <p:grpSpPr bwMode="auto">
          <a:xfrm>
            <a:off x="0" y="244475"/>
            <a:ext cx="2147888" cy="1106488"/>
            <a:chOff x="0" y="187"/>
            <a:chExt cx="1353" cy="697"/>
          </a:xfrm>
        </p:grpSpPr>
        <p:grpSp>
          <p:nvGrpSpPr>
            <p:cNvPr id="54" name="Group 27"/>
            <p:cNvGrpSpPr>
              <a:grpSpLocks/>
            </p:cNvGrpSpPr>
            <p:nvPr userDrawn="1"/>
          </p:nvGrpSpPr>
          <p:grpSpPr bwMode="auto">
            <a:xfrm>
              <a:off x="0" y="187"/>
              <a:ext cx="1353" cy="697"/>
              <a:chOff x="0" y="187"/>
              <a:chExt cx="1353" cy="697"/>
            </a:xfrm>
          </p:grpSpPr>
          <p:sp>
            <p:nvSpPr>
              <p:cNvPr id="57" name="Oval 28"/>
              <p:cNvSpPr>
                <a:spLocks noChangeArrowheads="1"/>
              </p:cNvSpPr>
              <p:nvPr userDrawn="1"/>
            </p:nvSpPr>
            <p:spPr bwMode="auto">
              <a:xfrm>
                <a:off x="654" y="187"/>
                <a:ext cx="699" cy="6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  <p:sp>
            <p:nvSpPr>
              <p:cNvPr id="58" name="Oval 29"/>
              <p:cNvSpPr>
                <a:spLocks noChangeArrowheads="1"/>
              </p:cNvSpPr>
              <p:nvPr userDrawn="1"/>
            </p:nvSpPr>
            <p:spPr bwMode="auto">
              <a:xfrm>
                <a:off x="0" y="187"/>
                <a:ext cx="699" cy="69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fontAlgn="base">
                  <a:lnSpc>
                    <a:spcPct val="90000"/>
                  </a:lnSpc>
                  <a:spcBef>
                    <a:spcPct val="50000"/>
                  </a:spcBef>
                  <a:spcAft>
                    <a:spcPct val="0"/>
                  </a:spcAft>
                </a:pPr>
                <a:endParaRPr lang="en-US" sz="1400" i="1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55" name="Picture 30" descr="DTRA"/>
            <p:cNvPicPr>
              <a:picLocks noChangeAspect="1" noChangeArrowheads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" y="210"/>
              <a:ext cx="649" cy="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31" descr="SCC-WMD_Shield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" y="213"/>
              <a:ext cx="653" cy="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3879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hf hdr="0" ftr="0" dt="0"/>
  <p:txStyles>
    <p:titleStyle>
      <a:lvl1pPr marL="457200" indent="-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marL="457200" indent="-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2pPr>
      <a:lvl3pPr marL="457200" indent="-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3pPr>
      <a:lvl4pPr marL="457200" indent="-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4pPr>
      <a:lvl5pPr marL="457200" indent="-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5pPr>
      <a:lvl6pPr marL="914400" indent="-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6pPr>
      <a:lvl7pPr marL="1371600" indent="-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7pPr>
      <a:lvl8pPr marL="1828800" indent="-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8pPr>
      <a:lvl9pPr marL="2286000" indent="-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Univers" pitchFamily="34" charset="-18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0" y="3583709"/>
            <a:ext cx="9144000" cy="1077208"/>
          </a:xfrm>
        </p:spPr>
        <p:txBody>
          <a:bodyPr/>
          <a:lstStyle/>
          <a:p>
            <a:pPr algn="ctr"/>
            <a:r>
              <a:rPr lang="en-US" altLang="en-US" sz="3200" dirty="0">
                <a:solidFill>
                  <a:schemeClr val="accent2"/>
                </a:solidFill>
                <a:latin typeface="Calibri Light" panose="020F0302020204030204" pitchFamily="34" charset="0"/>
              </a:rPr>
              <a:t>Back to the Future: Nuclear Stability in a Post-Arms Control Age </a:t>
            </a:r>
            <a:endParaRPr lang="en-US" altLang="en-US" sz="2800" b="0" dirty="0">
              <a:solidFill>
                <a:schemeClr val="bg2"/>
              </a:solidFill>
              <a:latin typeface="Calibri Light" panose="020F0302020204030204" pitchFamily="34" charset="0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0" y="4699872"/>
            <a:ext cx="9144000" cy="328992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altLang="en-US" sz="1800" dirty="0">
                <a:latin typeface="Calibri Light" panose="020F0302020204030204" pitchFamily="34" charset="0"/>
              </a:rPr>
              <a:t>William Caplan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7397" y="5308474"/>
            <a:ext cx="2975673" cy="1278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674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66975B-887D-47B9-A886-05FFB699F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447800"/>
            <a:ext cx="6934200" cy="1077208"/>
          </a:xfrm>
        </p:spPr>
        <p:txBody>
          <a:bodyPr/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Surviving the Transition to a New Arms Control World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F4F666-FDCD-4EEE-917E-CCBB1BDDFF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2B369-47F2-46D2-95DE-0E88F55F3A04}" type="slidenum">
              <a:rPr lang="en-US" smtClean="0"/>
              <a:pPr/>
              <a:t>10</a:t>
            </a:fld>
            <a:endParaRPr lang="en-US">
              <a:solidFill>
                <a:srgbClr val="31323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315" y="2525008"/>
            <a:ext cx="5629935" cy="3166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318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2B369-47F2-46D2-95DE-0E88F55F3A04}" type="slidenum">
              <a:rPr lang="en-US" smtClean="0"/>
              <a:pPr/>
              <a:t>2</a:t>
            </a:fld>
            <a:endParaRPr lang="en-US">
              <a:solidFill>
                <a:srgbClr val="31323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9" y="1877456"/>
            <a:ext cx="7205662" cy="360283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BAFC67F-542B-46AD-9DF4-11B0FD4CB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121760"/>
            <a:ext cx="6934200" cy="584765"/>
          </a:xfrm>
        </p:spPr>
        <p:txBody>
          <a:bodyPr/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The Pre-Arms Control Age</a:t>
            </a:r>
          </a:p>
        </p:txBody>
      </p:sp>
    </p:spTree>
    <p:extLst>
      <p:ext uri="{BB962C8B-B14F-4D97-AF65-F5344CB8AC3E}">
        <p14:creationId xmlns:p14="http://schemas.microsoft.com/office/powerpoint/2010/main" val="2247104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FC67F-542B-46AD-9DF4-11B0FD4CB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1447800"/>
            <a:ext cx="6934200" cy="584765"/>
          </a:xfrm>
        </p:spPr>
        <p:txBody>
          <a:bodyPr/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An Uncertain Future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0EF907-C411-4BB3-97BF-86FF7B4006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4755" y="1954522"/>
            <a:ext cx="4519245" cy="2744087"/>
          </a:xfrm>
        </p:spPr>
        <p:txBody>
          <a:bodyPr/>
          <a:lstStyle/>
          <a:p>
            <a:r>
              <a:rPr lang="en-US" b="0" dirty="0">
                <a:latin typeface="Calibri" charset="0"/>
                <a:ea typeface="Calibri" charset="0"/>
                <a:cs typeface="Calibri" charset="0"/>
              </a:rPr>
              <a:t>“The traditional post-cold war approach of seeking to demonstrate disarmament bona fides</a:t>
            </a:r>
            <a:r>
              <a:rPr lang="en-US" b="0" i="1" dirty="0">
                <a:latin typeface="Calibri" charset="0"/>
                <a:ea typeface="Calibri" charset="0"/>
                <a:cs typeface="Calibri" charset="0"/>
              </a:rPr>
              <a:t> </a:t>
            </a:r>
            <a:r>
              <a:rPr lang="en-US" b="0" dirty="0">
                <a:latin typeface="Calibri" charset="0"/>
                <a:ea typeface="Calibri" charset="0"/>
                <a:cs typeface="Calibri" charset="0"/>
              </a:rPr>
              <a:t>by showing steady numerical movement towards elimination </a:t>
            </a:r>
            <a:r>
              <a:rPr lang="is-IS" b="0" dirty="0">
                <a:latin typeface="Calibri" charset="0"/>
                <a:ea typeface="Calibri" charset="0"/>
                <a:cs typeface="Calibri" charset="0"/>
              </a:rPr>
              <a:t>… </a:t>
            </a:r>
            <a:r>
              <a:rPr lang="en-US" b="0" dirty="0">
                <a:latin typeface="Calibri" charset="0"/>
                <a:ea typeface="Calibri" charset="0"/>
                <a:cs typeface="Calibri" charset="0"/>
              </a:rPr>
              <a:t>has largely run its course.”</a:t>
            </a:r>
          </a:p>
          <a:p>
            <a:r>
              <a:rPr lang="en-US" b="0" dirty="0">
                <a:latin typeface="Calibri" charset="0"/>
                <a:ea typeface="Calibri" charset="0"/>
                <a:cs typeface="Calibri" charset="0"/>
              </a:rPr>
              <a:t>	-</a:t>
            </a:r>
            <a:r>
              <a:rPr lang="en-US" sz="2000" b="0" dirty="0">
                <a:latin typeface="Calibri" charset="0"/>
                <a:ea typeface="Calibri" charset="0"/>
                <a:cs typeface="Calibri" charset="0"/>
              </a:rPr>
              <a:t>Christopher Ford, Senior Director for Weapons of Mass Destruction on the National Security Council, October 27, 2017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AF0E66-FCF2-4CE0-B4A4-84515463B1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2B369-47F2-46D2-95DE-0E88F55F3A04}" type="slidenum">
              <a:rPr lang="en-US" smtClean="0"/>
              <a:pPr/>
              <a:t>3</a:t>
            </a:fld>
            <a:endParaRPr lang="en-US">
              <a:solidFill>
                <a:srgbClr val="313232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70EF907-C411-4BB3-97BF-86FF7B40062C}"/>
              </a:ext>
            </a:extLst>
          </p:cNvPr>
          <p:cNvSpPr txBox="1">
            <a:spLocks/>
          </p:cNvSpPr>
          <p:nvPr/>
        </p:nvSpPr>
        <p:spPr bwMode="auto">
          <a:xfrm>
            <a:off x="471270" y="1995838"/>
            <a:ext cx="4153485" cy="2610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marL="342865" indent="-342865" algn="l" rtl="0" eaLnBrk="1" fontAlgn="base" hangingPunct="1">
              <a:spcBef>
                <a:spcPct val="20000"/>
              </a:spcBef>
              <a:spcAft>
                <a:spcPct val="0"/>
              </a:spcAft>
              <a:defRPr sz="22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873" indent="-285720" algn="l" rtl="0" eaLnBrk="1" fontAlgn="base" hangingPunct="1">
              <a:lnSpc>
                <a:spcPct val="90000"/>
              </a:lnSpc>
              <a:spcBef>
                <a:spcPct val="40000"/>
              </a:spcBef>
              <a:spcAft>
                <a:spcPct val="0"/>
              </a:spcAft>
              <a:buFont typeface="Times" pitchFamily="1" charset="0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882" indent="-228576" algn="l" rtl="0" eaLnBrk="1" fontAlgn="base" hangingPunct="1">
              <a:spcBef>
                <a:spcPct val="20000"/>
              </a:spcBef>
              <a:spcAft>
                <a:spcPct val="0"/>
              </a:spcAft>
              <a:buChar char="o"/>
              <a:defRPr sz="16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035" indent="-228576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2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57188" indent="-228576" algn="l" rtl="0" eaLnBrk="1" fontAlgn="base" hangingPunct="1">
              <a:spcBef>
                <a:spcPct val="20000"/>
              </a:spcBef>
              <a:spcAft>
                <a:spcPct val="0"/>
              </a:spcAft>
              <a:defRPr sz="1200" i="1">
                <a:solidFill>
                  <a:schemeClr val="tx1"/>
                </a:solidFill>
                <a:latin typeface="+mn-lt"/>
                <a:ea typeface="+mn-ea"/>
              </a:defRPr>
            </a:lvl5pPr>
            <a:lvl6pPr marL="2514341" indent="-228576" algn="l" rtl="0" eaLnBrk="1" fontAlgn="base" hangingPunct="1">
              <a:spcBef>
                <a:spcPct val="20000"/>
              </a:spcBef>
              <a:spcAft>
                <a:spcPct val="0"/>
              </a:spcAft>
              <a:defRPr sz="1200" i="1">
                <a:solidFill>
                  <a:schemeClr val="tx1"/>
                </a:solidFill>
                <a:latin typeface="+mn-lt"/>
                <a:ea typeface="+mn-ea"/>
              </a:defRPr>
            </a:lvl6pPr>
            <a:lvl7pPr marL="2971494" indent="-228576" algn="l" rtl="0" eaLnBrk="1" fontAlgn="base" hangingPunct="1">
              <a:spcBef>
                <a:spcPct val="20000"/>
              </a:spcBef>
              <a:spcAft>
                <a:spcPct val="0"/>
              </a:spcAft>
              <a:defRPr sz="1200" i="1">
                <a:solidFill>
                  <a:schemeClr val="tx1"/>
                </a:solidFill>
                <a:latin typeface="+mn-lt"/>
                <a:ea typeface="+mn-ea"/>
              </a:defRPr>
            </a:lvl7pPr>
            <a:lvl8pPr marL="3428647" indent="-228576" algn="l" rtl="0" eaLnBrk="1" fontAlgn="base" hangingPunct="1">
              <a:spcBef>
                <a:spcPct val="20000"/>
              </a:spcBef>
              <a:spcAft>
                <a:spcPct val="0"/>
              </a:spcAft>
              <a:defRPr sz="1200" i="1">
                <a:solidFill>
                  <a:schemeClr val="tx1"/>
                </a:solidFill>
                <a:latin typeface="+mn-lt"/>
                <a:ea typeface="+mn-ea"/>
              </a:defRPr>
            </a:lvl8pPr>
            <a:lvl9pPr marL="3885799" indent="-228576" algn="l" rtl="0" eaLnBrk="1" fontAlgn="base" hangingPunct="1">
              <a:spcBef>
                <a:spcPct val="20000"/>
              </a:spcBef>
              <a:spcAft>
                <a:spcPct val="0"/>
              </a:spcAft>
              <a:defRPr sz="1200" i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b="0" dirty="0">
                <a:latin typeface="Calibri" charset="0"/>
                <a:ea typeface="Calibri" charset="0"/>
                <a:cs typeface="Calibri" charset="0"/>
              </a:rPr>
              <a:t>“I believe that it is time to abandon an obsolete [arms control] agenda. I am referring to what was. Without a doubt, we should be looking forward, we have to stop looking back.”</a:t>
            </a:r>
          </a:p>
          <a:p>
            <a:r>
              <a:rPr lang="en-US" b="0" dirty="0">
                <a:latin typeface="Calibri" charset="0"/>
                <a:ea typeface="Calibri" charset="0"/>
                <a:cs typeface="Calibri" charset="0"/>
              </a:rPr>
              <a:t>	</a:t>
            </a:r>
            <a:r>
              <a:rPr lang="en-US" sz="2000" b="0" dirty="0">
                <a:latin typeface="Calibri" charset="0"/>
                <a:ea typeface="Calibri" charset="0"/>
                <a:cs typeface="Calibri" charset="0"/>
              </a:rPr>
              <a:t>-Vladimir Putin, Russian President, October 19, 2017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kern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056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3107D-B569-4D9B-85DA-70CDD7135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587" y="1442596"/>
            <a:ext cx="8131127" cy="1077208"/>
          </a:xfrm>
        </p:spPr>
        <p:txBody>
          <a:bodyPr/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How Did We Get Here? Where Do We Go Next?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4DD63F-C547-4FDA-A3F4-1DB9C00F41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2B369-47F2-46D2-95DE-0E88F55F3A04}" type="slidenum">
              <a:rPr lang="en-US" smtClean="0"/>
              <a:pPr/>
              <a:t>4</a:t>
            </a:fld>
            <a:endParaRPr lang="en-US">
              <a:solidFill>
                <a:srgbClr val="313232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109" y="2072846"/>
            <a:ext cx="6482491" cy="3642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507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2C6AD-46C4-454A-9AB8-9F2DFE595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447800"/>
            <a:ext cx="6934200" cy="584765"/>
          </a:xfrm>
        </p:spPr>
        <p:txBody>
          <a:bodyPr/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The INF Treaty – Violated?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7E5B74-97BA-49CE-8862-85D4E589D7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2B369-47F2-46D2-95DE-0E88F55F3A04}" type="slidenum">
              <a:rPr lang="en-US" smtClean="0"/>
              <a:pPr/>
              <a:t>5</a:t>
            </a:fld>
            <a:endParaRPr lang="en-US">
              <a:solidFill>
                <a:srgbClr val="313232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914891"/>
              </p:ext>
            </p:extLst>
          </p:nvPr>
        </p:nvGraphicFramePr>
        <p:xfrm>
          <a:off x="914400" y="2143099"/>
          <a:ext cx="7239002" cy="335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390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87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dirty="0">
                          <a:solidFill>
                            <a:schemeClr val="tx2"/>
                          </a:solidFill>
                          <a:effectLst/>
                        </a:rPr>
                        <a:t>The Intermediate-Range Nuclear Forces (INF) Treaty </a:t>
                      </a:r>
                      <a:endParaRPr lang="en-US" sz="2200" dirty="0">
                        <a:solidFill>
                          <a:schemeClr val="tx2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5830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Signed in 1987, entered into force 1988.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Negotiated between the United States and Soviet Union, inherited by Russia.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Prompted by USSR replacement of S-4 and S-5 missiles with longer range, more accurate SS-20. The United States responded by Pershing II and GLCM deployments, combined with negotiation.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Prohibited all ground-launched cruise missiles and ballistic missiles with ranges between 500km and 5,500km.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No sunset provisions for the treaty. On-site inspections expired 2001.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12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42C6AD-46C4-454A-9AB8-9F2DFE595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447800"/>
            <a:ext cx="6934200" cy="584765"/>
          </a:xfrm>
        </p:spPr>
        <p:txBody>
          <a:bodyPr/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New START – No Extension?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7E5B74-97BA-49CE-8862-85D4E589D7A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2B369-47F2-46D2-95DE-0E88F55F3A04}" type="slidenum">
              <a:rPr lang="en-US" smtClean="0"/>
              <a:pPr/>
              <a:t>6</a:t>
            </a:fld>
            <a:endParaRPr lang="en-US">
              <a:solidFill>
                <a:srgbClr val="313232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9730334"/>
              </p:ext>
            </p:extLst>
          </p:nvPr>
        </p:nvGraphicFramePr>
        <p:xfrm>
          <a:off x="914400" y="2032565"/>
          <a:ext cx="7239001" cy="3688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2390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941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chemeClr val="tx2"/>
                          </a:solidFill>
                          <a:effectLst/>
                        </a:rPr>
                        <a:t>Treaty between the United States of America and the Russian Federation on Measures for the Further Reduction and Limitation of Strategic Offensive Arms (New START) </a:t>
                      </a:r>
                      <a:endParaRPr lang="en-US" sz="2000" dirty="0">
                        <a:solidFill>
                          <a:schemeClr val="tx2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Signed in 2010, entered into force 2011.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Negotiated between the United States and Russia.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Prompted by expiration of START I treaty in 2009.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Limits both sides to 700 deployed missiles and bombers, 1,550 reentry vehicles and warheads, and 800 deployed and non-deployed launchers, targets must be met by 2018.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Includes provisions for 18 on-site inspections a year, data exchanges and missile flight information. 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800" dirty="0">
                          <a:solidFill>
                            <a:schemeClr val="tx2"/>
                          </a:solidFill>
                          <a:effectLst/>
                        </a:rPr>
                        <a:t>Expires in 2021 unless renewed for an additional five years. </a:t>
                      </a:r>
                      <a:endParaRPr lang="en-US" sz="1800" dirty="0">
                        <a:solidFill>
                          <a:schemeClr val="tx2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6127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C2D6C-7A18-4B5A-94CD-FD6F264E7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1356360"/>
            <a:ext cx="6934200" cy="584765"/>
          </a:xfrm>
        </p:spPr>
        <p:txBody>
          <a:bodyPr/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What Do You Salvage?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210567-B5D0-4FDC-9FF2-E2233D241F1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2B369-47F2-46D2-95DE-0E88F55F3A04}" type="slidenum">
              <a:rPr lang="en-US" smtClean="0"/>
              <a:pPr/>
              <a:t>7</a:t>
            </a:fld>
            <a:endParaRPr lang="en-US">
              <a:solidFill>
                <a:srgbClr val="313232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069751"/>
              </p:ext>
            </p:extLst>
          </p:nvPr>
        </p:nvGraphicFramePr>
        <p:xfrm>
          <a:off x="194310" y="1941125"/>
          <a:ext cx="8812530" cy="37728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68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37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37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84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chemeClr val="tx2"/>
                          </a:solidFill>
                          <a:effectLst/>
                        </a:rPr>
                        <a:t>Potential Reasons for Leaving Arms Control Arrangements</a:t>
                      </a:r>
                      <a:endParaRPr lang="en-US" sz="1500" dirty="0">
                        <a:solidFill>
                          <a:schemeClr val="tx2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   INF Treaty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   New START 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964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Russia 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600" dirty="0">
                          <a:effectLst/>
                        </a:rPr>
                        <a:t>Desire to deploy intermediate range systems in response to NATO threat  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600" dirty="0">
                          <a:effectLst/>
                        </a:rPr>
                        <a:t>Belief that United States missile defense is in violation of the INF treaty  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600" dirty="0">
                          <a:effectLst/>
                        </a:rPr>
                        <a:t>Desire to build larger arsenal than allowed under treaty in response to U.S. modernization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747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  <a:effectLst/>
                        </a:rPr>
                        <a:t>United States </a:t>
                      </a:r>
                      <a:endParaRPr lang="en-US" sz="1600" dirty="0">
                        <a:solidFill>
                          <a:schemeClr val="tx2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600" dirty="0">
                          <a:effectLst/>
                        </a:rPr>
                        <a:t>Belief that Russian systems cruise missiles are in violation of the treaty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600" dirty="0">
                          <a:effectLst/>
                        </a:rPr>
                        <a:t>Desire to respond to Russian intermediate range systems</a:t>
                      </a:r>
                      <a:endParaRPr lang="en-US" sz="1600" dirty="0"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600" dirty="0">
                          <a:effectLst/>
                        </a:rPr>
                        <a:t>Belief that Russians are violating INF Treaty</a:t>
                      </a:r>
                    </a:p>
                    <a:p>
                      <a:pPr marL="342900" marR="0" lvl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charset="2"/>
                        <a:buChar char=""/>
                      </a:pPr>
                      <a:r>
                        <a:rPr lang="en-US" sz="1600" dirty="0">
                          <a:effectLst/>
                        </a:rPr>
                        <a:t>Belief that Russians will not meet disarmament targets of treaty</a:t>
                      </a:r>
                      <a:r>
                        <a:rPr lang="en-US" sz="1600" baseline="0" dirty="0">
                          <a:effectLst/>
                        </a:rPr>
                        <a:t>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412875" y="2117209"/>
            <a:ext cx="24878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x-none" altLang="x-none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336920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DF352-CADB-4F4F-9290-6627BB6C2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447800"/>
            <a:ext cx="6934200" cy="584765"/>
          </a:xfrm>
        </p:spPr>
        <p:txBody>
          <a:bodyPr/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What is the U.S. Strategy?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B76D0-1452-4515-8316-891F5FF98D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2032565"/>
            <a:ext cx="6934200" cy="3276600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sz="2000" dirty="0"/>
              <a:t>Immediately begin negotiations on a strategic nuclear transparency treaty with Russia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Continue with current nuclear modernization plans</a:t>
            </a:r>
          </a:p>
          <a:p>
            <a:pPr marL="342900" indent="-342900">
              <a:buFont typeface="Arial" charset="0"/>
              <a:buChar char="•"/>
            </a:pPr>
            <a:r>
              <a:rPr lang="en-US" sz="2000" dirty="0"/>
              <a:t>Consider the deployment of additional air or water breathing systems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2536B4-35D0-45B0-897E-E9830DB00B5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2B369-47F2-46D2-95DE-0E88F55F3A04}" type="slidenum">
              <a:rPr lang="en-US" smtClean="0"/>
              <a:pPr/>
              <a:t>8</a:t>
            </a:fld>
            <a:endParaRPr lang="en-US">
              <a:solidFill>
                <a:srgbClr val="31323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4434" y="3713156"/>
            <a:ext cx="3220447" cy="200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961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5DABD-8EF8-4501-9F7A-9B9E74C20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447800"/>
            <a:ext cx="6934200" cy="584765"/>
          </a:xfrm>
        </p:spPr>
        <p:txBody>
          <a:bodyPr/>
          <a:lstStyle/>
          <a:p>
            <a:r>
              <a:rPr lang="en-US" sz="3200" dirty="0">
                <a:latin typeface="Calibri Light" panose="020F0302020204030204" pitchFamily="34" charset="0"/>
                <a:cs typeface="Calibri Light" panose="020F0302020204030204" pitchFamily="34" charset="0"/>
              </a:rPr>
              <a:t>What Should the U.S. Avoid?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5109ED-048F-47FB-9A59-7F10B260F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1" y="2032565"/>
            <a:ext cx="6934200" cy="3276600"/>
          </a:xfrm>
        </p:spPr>
        <p:txBody>
          <a:bodyPr/>
          <a:lstStyle/>
          <a:p>
            <a:pPr marL="342900" indent="-342900">
              <a:buFont typeface="Arial" charset="0"/>
              <a:buChar char="•"/>
            </a:pPr>
            <a:r>
              <a:rPr lang="en-US" dirty="0"/>
              <a:t>Break out of New START limits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/>
              <a:t>Building and attempting to deploy a new GLCM</a:t>
            </a:r>
          </a:p>
          <a:p>
            <a:pPr marL="342900" indent="-342900">
              <a:buFont typeface="Arial" charset="0"/>
              <a:buChar char="•"/>
            </a:pPr>
            <a:r>
              <a:rPr lang="en-US" dirty="0"/>
              <a:t>Unilaterally downsize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B6ADB0-F581-4759-9830-973573CBCE5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2B369-47F2-46D2-95DE-0E88F55F3A04}" type="slidenum">
              <a:rPr lang="en-US" smtClean="0"/>
              <a:pPr/>
              <a:t>9</a:t>
            </a:fld>
            <a:endParaRPr lang="en-US">
              <a:solidFill>
                <a:srgbClr val="313232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711" y="3265931"/>
            <a:ext cx="3742479" cy="249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314569"/>
      </p:ext>
    </p:extLst>
  </p:cSld>
  <p:clrMapOvr>
    <a:masterClrMapping/>
  </p:clrMapOvr>
</p:sld>
</file>

<file path=ppt/theme/theme1.xml><?xml version="1.0" encoding="utf-8"?>
<a:theme xmlns:a="http://schemas.openxmlformats.org/drawingml/2006/main" name="1_csis_standard_template">
  <a:themeElements>
    <a:clrScheme name="Blank Presentation 13">
      <a:dk1>
        <a:srgbClr val="000000"/>
      </a:dk1>
      <a:lt1>
        <a:srgbClr val="FFFFFF"/>
      </a:lt1>
      <a:dk2>
        <a:srgbClr val="004165"/>
      </a:dk2>
      <a:lt2>
        <a:srgbClr val="808080"/>
      </a:lt2>
      <a:accent1>
        <a:srgbClr val="D1CECB"/>
      </a:accent1>
      <a:accent2>
        <a:srgbClr val="004165"/>
      </a:accent2>
      <a:accent3>
        <a:srgbClr val="FFFFFF"/>
      </a:accent3>
      <a:accent4>
        <a:srgbClr val="000000"/>
      </a:accent4>
      <a:accent5>
        <a:srgbClr val="E5E3E2"/>
      </a:accent5>
      <a:accent6>
        <a:srgbClr val="003A5B"/>
      </a:accent6>
      <a:hlink>
        <a:srgbClr val="78A0B2"/>
      </a:hlink>
      <a:folHlink>
        <a:srgbClr val="AA272F"/>
      </a:folHlink>
    </a:clrScheme>
    <a:fontScheme name="Blank Presentation">
      <a:majorFont>
        <a:latin typeface="Arial"/>
        <a:ea typeface="ヒラギノ角ゴ Pro W3"/>
        <a:cs typeface=""/>
      </a:majorFont>
      <a:minorFont>
        <a:latin typeface="Arial"/>
        <a:ea typeface="ヒラギノ角ゴ Pro W3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ヒラギノ角ゴ Pro W3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004165"/>
        </a:dk2>
        <a:lt2>
          <a:srgbClr val="808080"/>
        </a:lt2>
        <a:accent1>
          <a:srgbClr val="D1CECB"/>
        </a:accent1>
        <a:accent2>
          <a:srgbClr val="004165"/>
        </a:accent2>
        <a:accent3>
          <a:srgbClr val="FFFFFF"/>
        </a:accent3>
        <a:accent4>
          <a:srgbClr val="000000"/>
        </a:accent4>
        <a:accent5>
          <a:srgbClr val="E5E3E2"/>
        </a:accent5>
        <a:accent6>
          <a:srgbClr val="003A5B"/>
        </a:accent6>
        <a:hlink>
          <a:srgbClr val="78A0B2"/>
        </a:hlink>
        <a:folHlink>
          <a:srgbClr val="AA272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Blank Presentation">
  <a:themeElements>
    <a:clrScheme name="3_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Blank Presentation">
      <a:majorFont>
        <a:latin typeface="Univers"/>
        <a:ea typeface="ＭＳ Ｐゴシック"/>
        <a:cs typeface=""/>
      </a:majorFont>
      <a:minorFont>
        <a:latin typeface="Univer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FFCC99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Univers" pitchFamily="34" charset="-18"/>
            <a:ea typeface="ＭＳ Ｐゴシック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FFCC99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Univers" pitchFamily="34" charset="-18"/>
            <a:ea typeface="ＭＳ Ｐゴシック" pitchFamily="34" charset="-128"/>
          </a:defRPr>
        </a:defPPr>
      </a:lstStyle>
    </a:lnDef>
  </a:objectDefaults>
  <a:extraClrSchemeLst>
    <a:extraClrScheme>
      <a:clrScheme name="3_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Univers"/>
        <a:ea typeface="ＭＳ Ｐゴシック"/>
        <a:cs typeface=""/>
      </a:majorFont>
      <a:minorFont>
        <a:latin typeface="Univer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/>
        </a:solidFill>
        <a:ln>
          <a:noFill/>
        </a:ln>
        <a:effectLst/>
        <a:ex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Univers" pitchFamily="34" charset="-18"/>
            <a:ea typeface="ＭＳ Ｐゴシック" pitchFamily="34" charset="-128"/>
          </a:defRPr>
        </a:defPPr>
      </a:lstStyle>
    </a:spDef>
    <a:lnDef>
      <a:spPr bwMode="auto">
        <a:noFill/>
        <a:ln w="381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  <a:extLst>
          <a:ext uri="{909E8E84-426E-40dd-AFC4-6F175D3DCCD1}">
            <a14:hiddenFill xmlns:a14="http://schemas.microsoft.com/office/drawing/2010/main" xmlns="">
              <a:solidFill>
                <a:srgbClr val="FFCC99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5038</TotalTime>
  <Words>430</Words>
  <Application>Microsoft Office PowerPoint</Application>
  <PresentationFormat>On-screen Show (4:3)</PresentationFormat>
  <Paragraphs>63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ＭＳ Ｐゴシック</vt:lpstr>
      <vt:lpstr>Arial</vt:lpstr>
      <vt:lpstr>Calibri</vt:lpstr>
      <vt:lpstr>Calibri Light</vt:lpstr>
      <vt:lpstr>Symbol</vt:lpstr>
      <vt:lpstr>Times</vt:lpstr>
      <vt:lpstr>Times New Roman</vt:lpstr>
      <vt:lpstr>Univers</vt:lpstr>
      <vt:lpstr>Univers LT Std 55</vt:lpstr>
      <vt:lpstr>ヒラギノ角ゴ Pro W3</vt:lpstr>
      <vt:lpstr>1_csis_standard_template</vt:lpstr>
      <vt:lpstr>3_Blank Presentation</vt:lpstr>
      <vt:lpstr>4_Blank Presentation</vt:lpstr>
      <vt:lpstr>Back to the Future: Nuclear Stability in a Post-Arms Control Age </vt:lpstr>
      <vt:lpstr>The Pre-Arms Control Age</vt:lpstr>
      <vt:lpstr>An Uncertain Future </vt:lpstr>
      <vt:lpstr>How Did We Get Here? Where Do We Go Next? </vt:lpstr>
      <vt:lpstr>The INF Treaty – Violated? </vt:lpstr>
      <vt:lpstr>New START – No Extension? </vt:lpstr>
      <vt:lpstr>What Do You Salvage? </vt:lpstr>
      <vt:lpstr>What is the U.S. Strategy? </vt:lpstr>
      <vt:lpstr>What Should the U.S. Avoid? </vt:lpstr>
      <vt:lpstr>Surviving the Transition to a New Arms Control World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Sean Comber</dc:creator>
  <cp:lastModifiedBy>William Caplan</cp:lastModifiedBy>
  <cp:revision>172</cp:revision>
  <cp:lastPrinted>2017-09-26T19:56:45Z</cp:lastPrinted>
  <dcterms:created xsi:type="dcterms:W3CDTF">2015-12-08T18:08:06Z</dcterms:created>
  <dcterms:modified xsi:type="dcterms:W3CDTF">2017-11-27T20:44:56Z</dcterms:modified>
</cp:coreProperties>
</file>