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3"/>
  </p:notesMasterIdLst>
  <p:sldIdLst>
    <p:sldId id="256" r:id="rId2"/>
    <p:sldId id="264" r:id="rId3"/>
    <p:sldId id="268" r:id="rId4"/>
    <p:sldId id="259" r:id="rId5"/>
    <p:sldId id="269" r:id="rId6"/>
    <p:sldId id="272" r:id="rId7"/>
    <p:sldId id="260" r:id="rId8"/>
    <p:sldId id="270" r:id="rId9"/>
    <p:sldId id="261" r:id="rId10"/>
    <p:sldId id="266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76326-D812-4622-ADC1-0B2F24FEBF5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014F6-B375-49BC-AD5B-CA9D2DBCA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2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14F6-B375-49BC-AD5B-CA9D2DBCA7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34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14F6-B375-49BC-AD5B-CA9D2DBCA7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4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14F6-B375-49BC-AD5B-CA9D2DBCA7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11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2376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2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20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75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72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42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39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992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4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7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2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95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8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4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6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2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9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380561-83FD-49D3-9510-E866FCD825FD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130F9F-B30B-487E-8645-AEC902664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2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susa.org/sites/default/files/attach/2016/02/China-Hair-Trigger-full-report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Why "Limited" Matters: Homeland Missile Defense and Strategic Stability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00364" y="4352338"/>
            <a:ext cx="9144000" cy="165576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rebuchet MS" panose="020B0603020202020204" pitchFamily="34" charset="0"/>
              </a:rPr>
              <a:t>Bernadette Stadler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latin typeface="Trebuchet MS" panose="020B0603020202020204" pitchFamily="34" charset="0"/>
              </a:rPr>
              <a:t>Scoville Fellow </a:t>
            </a:r>
          </a:p>
        </p:txBody>
      </p:sp>
      <p:pic>
        <p:nvPicPr>
          <p:cNvPr id="1026" name="Picture 2" descr="The Center for Arms Control and Non-Prolife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6008100"/>
            <a:ext cx="3067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42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rebuchet MS" panose="020B0603020202020204" pitchFamily="34" charset="0"/>
              </a:rPr>
              <a:t>Potential Responses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174631"/>
            <a:ext cx="7704667" cy="3124201"/>
          </a:xfrm>
        </p:spPr>
        <p:txBody>
          <a:bodyPr/>
          <a:lstStyle/>
          <a:p>
            <a:r>
              <a:rPr lang="en-US" dirty="0">
                <a:latin typeface="Trebuchet MS" panose="020B0603020202020204" pitchFamily="34" charset="0"/>
              </a:rPr>
              <a:t>Put forces on alert earlier in a crisis</a:t>
            </a:r>
          </a:p>
          <a:p>
            <a:pPr lvl="1"/>
            <a:r>
              <a:rPr lang="en-US" dirty="0">
                <a:latin typeface="Trebuchet MS" panose="020B0603020202020204" pitchFamily="34" charset="0"/>
              </a:rPr>
              <a:t>In 2016, the Union of Concerned Scientists </a:t>
            </a:r>
            <a:r>
              <a:rPr lang="en-US" dirty="0">
                <a:latin typeface="Trebuchet MS" panose="020B0603020202020204" pitchFamily="34" charset="0"/>
                <a:hlinkClick r:id="rId2"/>
              </a:rPr>
              <a:t>reported</a:t>
            </a:r>
            <a:r>
              <a:rPr lang="en-US" dirty="0">
                <a:latin typeface="Trebuchet MS" panose="020B0603020202020204" pitchFamily="34" charset="0"/>
              </a:rPr>
              <a:t> that China was considering putting missiles on high alert, possibly in part because of U.S. missile defense</a:t>
            </a:r>
          </a:p>
          <a:p>
            <a:r>
              <a:rPr lang="en-US" dirty="0">
                <a:latin typeface="Trebuchet MS" panose="020B0603020202020204" pitchFamily="34" charset="0"/>
              </a:rPr>
              <a:t>Develop more sophisticated penetration measures </a:t>
            </a:r>
          </a:p>
          <a:p>
            <a:r>
              <a:rPr lang="en-US" dirty="0">
                <a:latin typeface="Trebuchet MS" panose="020B0603020202020204" pitchFamily="34" charset="0"/>
              </a:rPr>
              <a:t>Deploy more missiles or refuse to continue disarming </a:t>
            </a:r>
          </a:p>
          <a:p>
            <a:pPr marL="0" indent="0">
              <a:buNone/>
            </a:pPr>
            <a:endParaRPr lang="en-US" dirty="0">
              <a:latin typeface="Trebuchet MS" panose="020B0603020202020204" pitchFamily="34" charset="0"/>
            </a:endParaRPr>
          </a:p>
          <a:p>
            <a:endParaRPr lang="en-US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780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637674" y="272331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Trebuchet MS" panose="020B0603020202020204" pitchFamily="34" charset="0"/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40888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latin typeface="Trebuchet MS" panose="020B0603020202020204" pitchFamily="34" charset="0"/>
              </a:rPr>
              <a:t>U.S. missile defense policy during the Cold War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211" y="1696140"/>
            <a:ext cx="7952510" cy="4620879"/>
          </a:xfrm>
        </p:spPr>
        <p:txBody>
          <a:bodyPr>
            <a:norm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Missile defense first explored after WWII, but technical challenges prevent any systems from being deployed until 1975 </a:t>
            </a:r>
          </a:p>
          <a:p>
            <a:r>
              <a:rPr lang="en-US" dirty="0">
                <a:latin typeface="Trebuchet MS" panose="020B0603020202020204" pitchFamily="34" charset="0"/>
              </a:rPr>
              <a:t>1972: Anti-Ballistic Missile Treaty signed</a:t>
            </a:r>
          </a:p>
          <a:p>
            <a:r>
              <a:rPr lang="en-US" dirty="0">
                <a:latin typeface="Trebuchet MS" panose="020B0603020202020204" pitchFamily="34" charset="0"/>
              </a:rPr>
              <a:t>1983: Strategic Defense Initiative (SDI) proposed. If deployed, the program would have required amending the ABM treaty.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367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rebuchet MS" panose="020B0603020202020204" pitchFamily="34" charset="0"/>
              </a:rPr>
              <a:t>ABM Treaty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849315"/>
            <a:ext cx="7704667" cy="3124201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“Effective measures to limit anti-ballistic missile systems would be a substantial factor in curbing the race in strategic offensive arms and would lead to a decrease in the risk of outbreak of war involving nuclear weapons”</a:t>
            </a:r>
          </a:p>
          <a:p>
            <a:r>
              <a:rPr lang="en-US" dirty="0">
                <a:latin typeface="Trebuchet MS" panose="020B0603020202020204" pitchFamily="34" charset="0"/>
              </a:rPr>
              <a:t>“… would contribute to the creation of more favorable conditions for further negotiations on limiting strategic arms”</a:t>
            </a:r>
          </a:p>
        </p:txBody>
      </p:sp>
    </p:spTree>
    <p:extLst>
      <p:ext uri="{BB962C8B-B14F-4D97-AF65-F5344CB8AC3E}">
        <p14:creationId xmlns:p14="http://schemas.microsoft.com/office/powerpoint/2010/main" val="3026534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latin typeface="Trebuchet MS" panose="020B0603020202020204" pitchFamily="34" charset="0"/>
              </a:rPr>
              <a:t>U.S. missile defense policy after the Cold War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557" y="1968500"/>
            <a:ext cx="8081818" cy="4620879"/>
          </a:xfrm>
        </p:spPr>
        <p:txBody>
          <a:bodyPr>
            <a:norm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SDI is replaced by Global Protection Against Limited Strike (GPALS)</a:t>
            </a:r>
          </a:p>
          <a:p>
            <a:r>
              <a:rPr lang="en-US" dirty="0">
                <a:latin typeface="Trebuchet MS" panose="020B0603020202020204" pitchFamily="34" charset="0"/>
              </a:rPr>
              <a:t>Throughout the 1990s, Congress considered several bills calling for the deployment of a limited missile defense system </a:t>
            </a:r>
          </a:p>
          <a:p>
            <a:r>
              <a:rPr lang="en-US" dirty="0">
                <a:latin typeface="Trebuchet MS" panose="020B0603020202020204" pitchFamily="34" charset="0"/>
              </a:rPr>
              <a:t>March 1999: National Missile Defense Act of 1999 passed</a:t>
            </a:r>
          </a:p>
          <a:p>
            <a:r>
              <a:rPr lang="en-US" dirty="0">
                <a:latin typeface="Trebuchet MS" panose="020B0603020202020204" pitchFamily="34" charset="0"/>
              </a:rPr>
              <a:t>2002: United States withdraws from ABM Treaty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8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rebuchet MS" panose="020B0603020202020204" pitchFamily="34" charset="0"/>
              </a:rPr>
              <a:t>National Missile Defense Act of 1999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74536"/>
            <a:ext cx="7772400" cy="3124201"/>
          </a:xfrm>
        </p:spPr>
        <p:txBody>
          <a:bodyPr/>
          <a:lstStyle/>
          <a:p>
            <a:r>
              <a:rPr lang="en-US" dirty="0">
                <a:latin typeface="Trebuchet MS" panose="020B0603020202020204" pitchFamily="34" charset="0"/>
              </a:rPr>
              <a:t>Establishes that it is U.S. policy to deploy as soon as possible a “National Missile Defense system capable of defending the territory of the United States against </a:t>
            </a:r>
            <a:r>
              <a:rPr lang="en-US" u="sng" dirty="0">
                <a:latin typeface="Trebuchet MS" panose="020B0603020202020204" pitchFamily="34" charset="0"/>
              </a:rPr>
              <a:t>limited</a:t>
            </a:r>
            <a:r>
              <a:rPr lang="en-US" dirty="0">
                <a:latin typeface="Trebuchet MS" panose="020B0603020202020204" pitchFamily="34" charset="0"/>
              </a:rPr>
              <a:t> ballistic missile attack”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24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90" y="1"/>
            <a:ext cx="10018713" cy="1752599"/>
          </a:xfrm>
        </p:spPr>
        <p:txBody>
          <a:bodyPr/>
          <a:lstStyle/>
          <a:p>
            <a:r>
              <a:rPr lang="en-US" dirty="0">
                <a:latin typeface="Trebuchet MS" panose="020B0603020202020204" pitchFamily="34" charset="0"/>
              </a:rPr>
              <a:t>Removing the word “limited”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39690" y="1395942"/>
            <a:ext cx="4607188" cy="576262"/>
          </a:xfrm>
        </p:spPr>
        <p:txBody>
          <a:bodyPr/>
          <a:lstStyle/>
          <a:p>
            <a:pPr algn="ctr"/>
            <a:r>
              <a:rPr lang="en-US" dirty="0">
                <a:latin typeface="Trebuchet MS" panose="020B0603020202020204" pitchFamily="34" charset="0"/>
              </a:rPr>
              <a:t>1999 MDA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145" y="1969975"/>
            <a:ext cx="4077588" cy="3032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latin typeface="Trebuchet MS" panose="020B0603020202020204" pitchFamily="34" charset="0"/>
              </a:rPr>
              <a:t>“It is the policy of the United States to deploy as soon as is technologically possible an effective National Missile Defense system capable of defending the </a:t>
            </a:r>
            <a:r>
              <a:rPr lang="en-US" sz="2200" u="sng" dirty="0">
                <a:latin typeface="Trebuchet MS" panose="020B0603020202020204" pitchFamily="34" charset="0"/>
              </a:rPr>
              <a:t>territory of the United States against limited ballistic missile attack </a:t>
            </a:r>
            <a:r>
              <a:rPr lang="en-US" sz="2200" dirty="0">
                <a:latin typeface="Trebuchet MS" panose="020B0603020202020204" pitchFamily="34" charset="0"/>
              </a:rPr>
              <a:t>(whether accidental, unauthorized, or deliberate).”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1110" y="1440864"/>
            <a:ext cx="4622537" cy="576262"/>
          </a:xfrm>
        </p:spPr>
        <p:txBody>
          <a:bodyPr/>
          <a:lstStyle/>
          <a:p>
            <a:pPr algn="ctr"/>
            <a:r>
              <a:rPr lang="en-US" dirty="0">
                <a:latin typeface="Trebuchet MS" panose="020B0603020202020204" pitchFamily="34" charset="0"/>
              </a:rPr>
              <a:t>FY2017 NDAA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1109" y="2017126"/>
            <a:ext cx="3877400" cy="31326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>
                <a:latin typeface="Trebuchet MS" panose="020B0603020202020204" pitchFamily="34" charset="0"/>
              </a:rPr>
              <a:t>“It is the policy of the United States to maintain and improve an </a:t>
            </a:r>
            <a:r>
              <a:rPr lang="en-US" sz="2200" u="sng" dirty="0">
                <a:latin typeface="Trebuchet MS" panose="020B0603020202020204" pitchFamily="34" charset="0"/>
              </a:rPr>
              <a:t>effective, robust layered missile defense system capable of defending the territory of the United States, allies, deployed forces, and capabilities </a:t>
            </a:r>
            <a:r>
              <a:rPr lang="en-US" sz="2200" dirty="0">
                <a:latin typeface="Trebuchet MS" panose="020B0603020202020204" pitchFamily="34" charset="0"/>
              </a:rPr>
              <a:t>against the developing and increasingly complex ballistic missile threat.”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03926" y="5480683"/>
            <a:ext cx="7740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rgbClr val="5B9BD5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Trebuchet MS" panose="020B0603020202020204" pitchFamily="34" charset="0"/>
              </a:rPr>
              <a:t>Change approved without debate in House Armed Services Committee, and no public debate in the Senate Armed Services Committee </a:t>
            </a:r>
          </a:p>
        </p:txBody>
      </p:sp>
    </p:spTree>
    <p:extLst>
      <p:ext uri="{BB962C8B-B14F-4D97-AF65-F5344CB8AC3E}">
        <p14:creationId xmlns:p14="http://schemas.microsoft.com/office/powerpoint/2010/main" val="4003607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rebuchet MS" panose="020B0603020202020204" pitchFamily="34" charset="0"/>
              </a:rPr>
              <a:t>Implications</a:t>
            </a:r>
            <a:r>
              <a:rPr lang="en-US" dirty="0"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>
                <a:latin typeface="Trebuchet MS" panose="020B0603020202020204" pitchFamily="34" charset="0"/>
              </a:rPr>
              <a:t>Amendment characterized as a “paradigm shift”</a:t>
            </a:r>
          </a:p>
          <a:p>
            <a:r>
              <a:rPr lang="en-US" dirty="0">
                <a:latin typeface="Trebuchet MS" panose="020B0603020202020204" pitchFamily="34" charset="0"/>
              </a:rPr>
              <a:t>Missile defense experts have stated that the change in legislation could build momentum for missile defense expansion</a:t>
            </a:r>
          </a:p>
        </p:txBody>
      </p:sp>
    </p:spTree>
    <p:extLst>
      <p:ext uri="{BB962C8B-B14F-4D97-AF65-F5344CB8AC3E}">
        <p14:creationId xmlns:p14="http://schemas.microsoft.com/office/powerpoint/2010/main" val="3674039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panose="020B0603020202020204" pitchFamily="34" charset="0"/>
              </a:rPr>
              <a:t>2018 National Defense Authorization 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124201"/>
          </a:xfrm>
        </p:spPr>
        <p:txBody>
          <a:bodyPr anchor="t"/>
          <a:lstStyle/>
          <a:p>
            <a:r>
              <a:rPr lang="en-US" dirty="0">
                <a:latin typeface="Trebuchet MS" panose="020B0603020202020204" pitchFamily="34" charset="0"/>
              </a:rPr>
              <a:t>Authorizes deployment of 28 additional interceptors; calls for a report on increasing to 100 or more interceptors </a:t>
            </a:r>
          </a:p>
          <a:p>
            <a:r>
              <a:rPr lang="en-US" dirty="0">
                <a:latin typeface="Trebuchet MS" panose="020B0603020202020204" pitchFamily="34" charset="0"/>
              </a:rPr>
              <a:t>Arguments in favor of this provision largely focus on the North Korean threat</a:t>
            </a:r>
          </a:p>
          <a:p>
            <a:endParaRPr lang="en-US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641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76" y="15169"/>
            <a:ext cx="9003323" cy="1325563"/>
          </a:xfrm>
        </p:spPr>
        <p:txBody>
          <a:bodyPr/>
          <a:lstStyle/>
          <a:p>
            <a:r>
              <a:rPr lang="en-US" dirty="0">
                <a:latin typeface="Trebuchet MS" panose="020B0603020202020204" pitchFamily="34" charset="0"/>
              </a:rPr>
              <a:t>Could GMD threaten near-peer competitors?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455" y="1425774"/>
            <a:ext cx="7915564" cy="3413404"/>
          </a:xfrm>
        </p:spPr>
        <p:txBody>
          <a:bodyPr anchor="t">
            <a:normAutofit/>
          </a:bodyPr>
          <a:lstStyle/>
          <a:p>
            <a:r>
              <a:rPr lang="en-US" sz="2000" dirty="0">
                <a:latin typeface="Trebuchet MS" panose="020B0603020202020204" pitchFamily="34" charset="0"/>
              </a:rPr>
              <a:t>GMD begins to pose a threat when it can block “20% or more of an opponent’s ballistic-missile retaliation on generated alert”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36" r="6449" b="12264"/>
          <a:stretch/>
        </p:blipFill>
        <p:spPr>
          <a:xfrm>
            <a:off x="1678447" y="2400453"/>
            <a:ext cx="6133074" cy="32662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678448" y="5666746"/>
            <a:ext cx="613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rebuchet MS" panose="020B0603020202020204" pitchFamily="34" charset="0"/>
              </a:rPr>
              <a:t>Source: Dean A. </a:t>
            </a:r>
            <a:r>
              <a:rPr lang="en-US" sz="1400" i="1" dirty="0" err="1">
                <a:latin typeface="Trebuchet MS" panose="020B0603020202020204" pitchFamily="34" charset="0"/>
              </a:rPr>
              <a:t>Wilkening</a:t>
            </a:r>
            <a:r>
              <a:rPr lang="en-US" sz="1400" i="1" dirty="0">
                <a:latin typeface="Trebuchet MS" panose="020B0603020202020204" pitchFamily="34" charset="0"/>
              </a:rPr>
              <a:t>, Ballistic-Missile proliferation, page 40.</a:t>
            </a:r>
          </a:p>
        </p:txBody>
      </p:sp>
    </p:spTree>
    <p:extLst>
      <p:ext uri="{BB962C8B-B14F-4D97-AF65-F5344CB8AC3E}">
        <p14:creationId xmlns:p14="http://schemas.microsoft.com/office/powerpoint/2010/main" val="1451449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12604</TotalTime>
  <Words>513</Words>
  <Application>Microsoft Office PowerPoint</Application>
  <PresentationFormat>On-screen Show (4:3)</PresentationFormat>
  <Paragraphs>41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Trebuchet MS</vt:lpstr>
      <vt:lpstr>Parallax</vt:lpstr>
      <vt:lpstr>Why "Limited" Matters: Homeland Missile Defense and Strategic Stability</vt:lpstr>
      <vt:lpstr>U.S. missile defense policy during the Cold War </vt:lpstr>
      <vt:lpstr>ABM Treaty </vt:lpstr>
      <vt:lpstr>U.S. missile defense policy after the Cold War </vt:lpstr>
      <vt:lpstr>National Missile Defense Act of 1999</vt:lpstr>
      <vt:lpstr>Removing the word “limited”</vt:lpstr>
      <vt:lpstr>Implications </vt:lpstr>
      <vt:lpstr>2018 National Defense Authorization Act</vt:lpstr>
      <vt:lpstr>Could GMD threaten near-peer competitors?</vt:lpstr>
      <vt:lpstr>Potential Responses  </vt:lpstr>
      <vt:lpstr>Thank you!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Bernadette Stadler</dc:creator>
  <cp:lastModifiedBy>Bernadette Stadler</cp:lastModifiedBy>
  <cp:revision>42</cp:revision>
  <dcterms:created xsi:type="dcterms:W3CDTF">2017-08-09T16:47:34Z</dcterms:created>
  <dcterms:modified xsi:type="dcterms:W3CDTF">2017-10-02T19:14:24Z</dcterms:modified>
</cp:coreProperties>
</file>