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3770" r:id="rId1"/>
    <p:sldMasterId id="2147483779" r:id="rId2"/>
    <p:sldMasterId id="2147483792" r:id="rId3"/>
  </p:sldMasterIdLst>
  <p:notesMasterIdLst>
    <p:notesMasterId r:id="rId21"/>
  </p:notesMasterIdLst>
  <p:handoutMasterIdLst>
    <p:handoutMasterId r:id="rId22"/>
  </p:handoutMasterIdLst>
  <p:sldIdLst>
    <p:sldId id="394" r:id="rId4"/>
    <p:sldId id="395" r:id="rId5"/>
    <p:sldId id="487" r:id="rId6"/>
    <p:sldId id="520" r:id="rId7"/>
    <p:sldId id="513" r:id="rId8"/>
    <p:sldId id="512" r:id="rId9"/>
    <p:sldId id="544" r:id="rId10"/>
    <p:sldId id="493" r:id="rId11"/>
    <p:sldId id="532" r:id="rId12"/>
    <p:sldId id="537" r:id="rId13"/>
    <p:sldId id="542" r:id="rId14"/>
    <p:sldId id="543" r:id="rId15"/>
    <p:sldId id="547" r:id="rId16"/>
    <p:sldId id="548" r:id="rId17"/>
    <p:sldId id="540" r:id="rId18"/>
    <p:sldId id="549" r:id="rId19"/>
    <p:sldId id="431" r:id="rId20"/>
  </p:sldIdLst>
  <p:sldSz cx="9144000" cy="6858000" type="screen4x3"/>
  <p:notesSz cx="6881813" cy="9296400"/>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400" b="1" kern="1200">
        <a:solidFill>
          <a:srgbClr val="FFA27C"/>
        </a:solidFill>
        <a:latin typeface="Arial Narrow" pitchFamily="34" charset="0"/>
        <a:ea typeface="+mn-ea"/>
        <a:cs typeface="+mn-cs"/>
      </a:defRPr>
    </a:lvl1pPr>
    <a:lvl2pPr marL="457200" algn="l" rtl="0" eaLnBrk="0" fontAlgn="base" hangingPunct="0">
      <a:spcBef>
        <a:spcPct val="0"/>
      </a:spcBef>
      <a:spcAft>
        <a:spcPct val="0"/>
      </a:spcAft>
      <a:defRPr sz="2400" b="1" kern="1200">
        <a:solidFill>
          <a:srgbClr val="FFA27C"/>
        </a:solidFill>
        <a:latin typeface="Arial Narrow" pitchFamily="34" charset="0"/>
        <a:ea typeface="+mn-ea"/>
        <a:cs typeface="+mn-cs"/>
      </a:defRPr>
    </a:lvl2pPr>
    <a:lvl3pPr marL="914400" algn="l" rtl="0" eaLnBrk="0" fontAlgn="base" hangingPunct="0">
      <a:spcBef>
        <a:spcPct val="0"/>
      </a:spcBef>
      <a:spcAft>
        <a:spcPct val="0"/>
      </a:spcAft>
      <a:defRPr sz="2400" b="1" kern="1200">
        <a:solidFill>
          <a:srgbClr val="FFA27C"/>
        </a:solidFill>
        <a:latin typeface="Arial Narrow" pitchFamily="34" charset="0"/>
        <a:ea typeface="+mn-ea"/>
        <a:cs typeface="+mn-cs"/>
      </a:defRPr>
    </a:lvl3pPr>
    <a:lvl4pPr marL="1371600" algn="l" rtl="0" eaLnBrk="0" fontAlgn="base" hangingPunct="0">
      <a:spcBef>
        <a:spcPct val="0"/>
      </a:spcBef>
      <a:spcAft>
        <a:spcPct val="0"/>
      </a:spcAft>
      <a:defRPr sz="2400" b="1" kern="1200">
        <a:solidFill>
          <a:srgbClr val="FFA27C"/>
        </a:solidFill>
        <a:latin typeface="Arial Narrow" pitchFamily="34" charset="0"/>
        <a:ea typeface="+mn-ea"/>
        <a:cs typeface="+mn-cs"/>
      </a:defRPr>
    </a:lvl4pPr>
    <a:lvl5pPr marL="1828800" algn="l" rtl="0" eaLnBrk="0" fontAlgn="base" hangingPunct="0">
      <a:spcBef>
        <a:spcPct val="0"/>
      </a:spcBef>
      <a:spcAft>
        <a:spcPct val="0"/>
      </a:spcAft>
      <a:defRPr sz="2400" b="1" kern="1200">
        <a:solidFill>
          <a:srgbClr val="FFA27C"/>
        </a:solidFill>
        <a:latin typeface="Arial Narrow" pitchFamily="34" charset="0"/>
        <a:ea typeface="+mn-ea"/>
        <a:cs typeface="+mn-cs"/>
      </a:defRPr>
    </a:lvl5pPr>
    <a:lvl6pPr marL="2286000" algn="l" defTabSz="914400" rtl="0" eaLnBrk="1" latinLnBrk="0" hangingPunct="1">
      <a:defRPr sz="2400" b="1" kern="1200">
        <a:solidFill>
          <a:srgbClr val="FFA27C"/>
        </a:solidFill>
        <a:latin typeface="Arial Narrow" pitchFamily="34" charset="0"/>
        <a:ea typeface="+mn-ea"/>
        <a:cs typeface="+mn-cs"/>
      </a:defRPr>
    </a:lvl6pPr>
    <a:lvl7pPr marL="2743200" algn="l" defTabSz="914400" rtl="0" eaLnBrk="1" latinLnBrk="0" hangingPunct="1">
      <a:defRPr sz="2400" b="1" kern="1200">
        <a:solidFill>
          <a:srgbClr val="FFA27C"/>
        </a:solidFill>
        <a:latin typeface="Arial Narrow" pitchFamily="34" charset="0"/>
        <a:ea typeface="+mn-ea"/>
        <a:cs typeface="+mn-cs"/>
      </a:defRPr>
    </a:lvl7pPr>
    <a:lvl8pPr marL="3200400" algn="l" defTabSz="914400" rtl="0" eaLnBrk="1" latinLnBrk="0" hangingPunct="1">
      <a:defRPr sz="2400" b="1" kern="1200">
        <a:solidFill>
          <a:srgbClr val="FFA27C"/>
        </a:solidFill>
        <a:latin typeface="Arial Narrow" pitchFamily="34" charset="0"/>
        <a:ea typeface="+mn-ea"/>
        <a:cs typeface="+mn-cs"/>
      </a:defRPr>
    </a:lvl8pPr>
    <a:lvl9pPr marL="3657600" algn="l" defTabSz="914400" rtl="0" eaLnBrk="1" latinLnBrk="0" hangingPunct="1">
      <a:defRPr sz="2400" b="1" kern="1200">
        <a:solidFill>
          <a:srgbClr val="FFA27C"/>
        </a:solidFill>
        <a:latin typeface="Arial Narrow" pitchFamily="34" charset="0"/>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2D200454-40CA-4A62-9FC3-DE9A4176ACB9}">
      <p15:notesGuideLst xmlns:p15="http://schemas.microsoft.com/office/powerpoint/2012/main">
        <p15:guide id="1" orient="horz" pos="2928">
          <p15:clr>
            <a:srgbClr val="A4A3A4"/>
          </p15:clr>
        </p15:guide>
        <p15:guide id="2" pos="216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993366"/>
    <a:srgbClr val="663300"/>
    <a:srgbClr val="00DFCA"/>
    <a:srgbClr val="B4B4B4"/>
    <a:srgbClr val="DCDCDC"/>
    <a:srgbClr val="7FFF00"/>
    <a:srgbClr val="FDE3BA"/>
    <a:srgbClr val="009900"/>
    <a:srgbClr val="F8F81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96" autoAdjust="0"/>
    <p:restoredTop sz="69300" autoAdjust="0"/>
  </p:normalViewPr>
  <p:slideViewPr>
    <p:cSldViewPr>
      <p:cViewPr>
        <p:scale>
          <a:sx n="90" d="100"/>
          <a:sy n="90" d="100"/>
        </p:scale>
        <p:origin x="1056" y="-816"/>
      </p:cViewPr>
      <p:guideLst>
        <p:guide orient="horz" pos="2880"/>
        <p:guide pos="2160"/>
      </p:guideLst>
    </p:cSldViewPr>
  </p:slideViewPr>
  <p:outlineViewPr>
    <p:cViewPr>
      <p:scale>
        <a:sx n="33" d="100"/>
        <a:sy n="33" d="100"/>
      </p:scale>
      <p:origin x="0" y="0"/>
    </p:cViewPr>
    <p:sldLst>
      <p:sld r:id="rId1" collapse="1"/>
    </p:sldLst>
  </p:outlineViewPr>
  <p:notesTextViewPr>
    <p:cViewPr>
      <p:scale>
        <a:sx n="3" d="2"/>
        <a:sy n="3" d="2"/>
      </p:scale>
      <p:origin x="0" y="0"/>
    </p:cViewPr>
  </p:notesTextViewPr>
  <p:sorterViewPr>
    <p:cViewPr>
      <p:scale>
        <a:sx n="100" d="100"/>
        <a:sy n="100" d="100"/>
      </p:scale>
      <p:origin x="0" y="6336"/>
    </p:cViewPr>
  </p:sorterViewPr>
  <p:notesViewPr>
    <p:cSldViewPr>
      <p:cViewPr>
        <p:scale>
          <a:sx n="100" d="100"/>
          <a:sy n="100" d="100"/>
        </p:scale>
        <p:origin x="-2586" y="-72"/>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p:nvSpPr>
        <p:spPr bwMode="auto">
          <a:xfrm>
            <a:off x="329754" y="8458200"/>
            <a:ext cx="6223898" cy="241300"/>
          </a:xfrm>
          <a:prstGeom prst="rect">
            <a:avLst/>
          </a:prstGeom>
          <a:noFill/>
          <a:ln w="12700">
            <a:noFill/>
            <a:miter lim="800000"/>
            <a:headEnd/>
            <a:tailEnd/>
          </a:ln>
          <a:effectLst/>
        </p:spPr>
        <p:txBody>
          <a:bodyPr lIns="0" tIns="44450" rIns="90488" bIns="44450">
            <a:spAutoFit/>
          </a:bodyPr>
          <a:lstStyle/>
          <a:p>
            <a:pPr indent="61913">
              <a:spcBef>
                <a:spcPct val="50000"/>
              </a:spcBef>
              <a:tabLst>
                <a:tab pos="6076950" algn="r"/>
              </a:tabLst>
              <a:defRPr/>
            </a:pPr>
            <a:r>
              <a:rPr lang="en-US" sz="1000" b="0" dirty="0">
                <a:solidFill>
                  <a:schemeClr val="tx1"/>
                </a:solidFill>
              </a:rPr>
              <a:t>Study Guide • USAF Weapons School • Barksdale AFB • Nov 05	page </a:t>
            </a:r>
            <a:fld id="{164055BF-6E4E-4D37-A741-7C1681042ED7}" type="slidenum">
              <a:rPr lang="en-US" sz="1000" b="0">
                <a:solidFill>
                  <a:schemeClr val="tx1"/>
                </a:solidFill>
              </a:rPr>
              <a:pPr indent="61913">
                <a:spcBef>
                  <a:spcPct val="50000"/>
                </a:spcBef>
                <a:tabLst>
                  <a:tab pos="6076950" algn="r"/>
                </a:tabLst>
                <a:defRPr/>
              </a:pPr>
              <a:t>‹#›</a:t>
            </a:fld>
            <a:r>
              <a:rPr lang="en-US" sz="1000" b="0" dirty="0">
                <a:solidFill>
                  <a:schemeClr val="tx1"/>
                </a:solidFill>
              </a:rPr>
              <a:t> of 7</a:t>
            </a:r>
          </a:p>
        </p:txBody>
      </p:sp>
      <p:grpSp>
        <p:nvGrpSpPr>
          <p:cNvPr id="81925" name="Group 21"/>
          <p:cNvGrpSpPr>
            <a:grpSpLocks/>
          </p:cNvGrpSpPr>
          <p:nvPr/>
        </p:nvGrpSpPr>
        <p:grpSpPr bwMode="auto">
          <a:xfrm>
            <a:off x="361614" y="823914"/>
            <a:ext cx="6128318" cy="7634287"/>
            <a:chOff x="228" y="519"/>
            <a:chExt cx="3860" cy="4733"/>
          </a:xfrm>
        </p:grpSpPr>
        <p:sp>
          <p:nvSpPr>
            <p:cNvPr id="3094" name="Rectangle 22"/>
            <p:cNvSpPr>
              <a:spLocks noChangeArrowheads="1"/>
            </p:cNvSpPr>
            <p:nvPr/>
          </p:nvSpPr>
          <p:spPr bwMode="auto">
            <a:xfrm>
              <a:off x="228" y="519"/>
              <a:ext cx="3860" cy="4733"/>
            </a:xfrm>
            <a:prstGeom prst="rect">
              <a:avLst/>
            </a:prstGeom>
            <a:noFill/>
            <a:ln w="25400">
              <a:solidFill>
                <a:schemeClr val="tx1"/>
              </a:solidFill>
              <a:miter lim="800000"/>
              <a:headEnd/>
              <a:tailEnd/>
            </a:ln>
            <a:effectLst/>
          </p:spPr>
          <p:txBody>
            <a:bodyPr wrap="none" anchor="ctr"/>
            <a:lstStyle/>
            <a:p>
              <a:pPr>
                <a:defRPr/>
              </a:pPr>
              <a:endParaRPr lang="en-US" dirty="0"/>
            </a:p>
          </p:txBody>
        </p:sp>
        <p:sp>
          <p:nvSpPr>
            <p:cNvPr id="3095" name="Line 23"/>
            <p:cNvSpPr>
              <a:spLocks noChangeShapeType="1"/>
            </p:cNvSpPr>
            <p:nvPr/>
          </p:nvSpPr>
          <p:spPr bwMode="auto">
            <a:xfrm flipH="1">
              <a:off x="2160" y="522"/>
              <a:ext cx="2" cy="4722"/>
            </a:xfrm>
            <a:prstGeom prst="line">
              <a:avLst/>
            </a:prstGeom>
            <a:noFill/>
            <a:ln w="25400">
              <a:solidFill>
                <a:schemeClr val="tx1"/>
              </a:solidFill>
              <a:round/>
              <a:headEnd/>
              <a:tailEnd/>
            </a:ln>
            <a:effectLst/>
          </p:spPr>
          <p:txBody>
            <a:bodyPr wrap="none" anchor="ctr"/>
            <a:lstStyle/>
            <a:p>
              <a:pPr>
                <a:defRPr/>
              </a:pPr>
              <a:endParaRPr lang="en-US" dirty="0"/>
            </a:p>
          </p:txBody>
        </p:sp>
      </p:grpSp>
    </p:spTree>
    <p:extLst>
      <p:ext uri="{BB962C8B-B14F-4D97-AF65-F5344CB8AC3E}">
        <p14:creationId xmlns:p14="http://schemas.microsoft.com/office/powerpoint/2010/main" val="22312665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11"/>
          <p:cNvSpPr>
            <a:spLocks noGrp="1" noRot="1" noChangeAspect="1" noChangeArrowheads="1" noTextEdit="1"/>
          </p:cNvSpPr>
          <p:nvPr>
            <p:ph type="sldImg" idx="2"/>
          </p:nvPr>
        </p:nvSpPr>
        <p:spPr bwMode="auto">
          <a:xfrm>
            <a:off x="2130425" y="925513"/>
            <a:ext cx="2600325" cy="1951037"/>
          </a:xfrm>
          <a:prstGeom prst="rect">
            <a:avLst/>
          </a:prstGeom>
          <a:noFill/>
          <a:ln w="12700">
            <a:solidFill>
              <a:schemeClr val="tx1"/>
            </a:solidFill>
            <a:miter lim="800000"/>
            <a:headEnd/>
            <a:tailEnd/>
          </a:ln>
        </p:spPr>
      </p:sp>
      <p:sp>
        <p:nvSpPr>
          <p:cNvPr id="2060" name="Rectangle 12"/>
          <p:cNvSpPr>
            <a:spLocks noGrp="1" noChangeArrowheads="1"/>
          </p:cNvSpPr>
          <p:nvPr>
            <p:ph type="body" sz="quarter" idx="3"/>
          </p:nvPr>
        </p:nvSpPr>
        <p:spPr bwMode="auto">
          <a:xfrm>
            <a:off x="366393" y="3051176"/>
            <a:ext cx="6115575" cy="5330825"/>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63" name="Rectangle 15"/>
          <p:cNvSpPr>
            <a:spLocks noChangeArrowheads="1"/>
          </p:cNvSpPr>
          <p:nvPr/>
        </p:nvSpPr>
        <p:spPr bwMode="auto">
          <a:xfrm>
            <a:off x="361614" y="8458200"/>
            <a:ext cx="6128318" cy="241300"/>
          </a:xfrm>
          <a:prstGeom prst="rect">
            <a:avLst/>
          </a:prstGeom>
          <a:noFill/>
          <a:ln w="12700">
            <a:noFill/>
            <a:miter lim="800000"/>
            <a:headEnd/>
            <a:tailEnd/>
          </a:ln>
          <a:effectLst/>
        </p:spPr>
        <p:txBody>
          <a:bodyPr lIns="0" tIns="44450" rIns="0" bIns="44450">
            <a:spAutoFit/>
          </a:bodyPr>
          <a:lstStyle/>
          <a:p>
            <a:pPr>
              <a:spcBef>
                <a:spcPct val="50000"/>
              </a:spcBef>
              <a:tabLst>
                <a:tab pos="6096000" algn="r"/>
              </a:tabLst>
              <a:defRPr/>
            </a:pPr>
            <a:r>
              <a:rPr lang="en-US" sz="1000" b="0" dirty="0">
                <a:solidFill>
                  <a:schemeClr val="tx1"/>
                </a:solidFill>
              </a:rPr>
              <a:t>Lesson Plan • USAF Weapons School • Barksdale AFB • Nov 05 	page </a:t>
            </a:r>
            <a:fld id="{F3FB7744-C51E-4F31-A978-9FEFB1971DA1}" type="slidenum">
              <a:rPr lang="en-US" sz="1000" b="0">
                <a:solidFill>
                  <a:schemeClr val="tx1"/>
                </a:solidFill>
              </a:rPr>
              <a:pPr>
                <a:spcBef>
                  <a:spcPct val="50000"/>
                </a:spcBef>
                <a:tabLst>
                  <a:tab pos="6096000" algn="r"/>
                </a:tabLst>
                <a:defRPr/>
              </a:pPr>
              <a:t>‹#›</a:t>
            </a:fld>
            <a:r>
              <a:rPr lang="en-US" sz="1000" b="0" dirty="0">
                <a:solidFill>
                  <a:schemeClr val="tx1"/>
                </a:solidFill>
              </a:rPr>
              <a:t> of 20</a:t>
            </a:r>
          </a:p>
        </p:txBody>
      </p:sp>
    </p:spTree>
    <p:extLst>
      <p:ext uri="{BB962C8B-B14F-4D97-AF65-F5344CB8AC3E}">
        <p14:creationId xmlns:p14="http://schemas.microsoft.com/office/powerpoint/2010/main" val="128645698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400" b="1" kern="1200">
        <a:solidFill>
          <a:schemeClr val="tx1"/>
        </a:solidFill>
        <a:latin typeface="Arial" charset="0"/>
        <a:ea typeface="+mn-ea"/>
        <a:cs typeface="+mn-cs"/>
      </a:defRPr>
    </a:lvl1pPr>
    <a:lvl2pPr marL="457200" algn="l" rtl="0" eaLnBrk="0" fontAlgn="base" hangingPunct="0">
      <a:spcBef>
        <a:spcPct val="30000"/>
      </a:spcBef>
      <a:spcAft>
        <a:spcPct val="0"/>
      </a:spcAft>
      <a:defRPr sz="1400" b="1" kern="1200">
        <a:solidFill>
          <a:schemeClr val="tx1"/>
        </a:solidFill>
        <a:latin typeface="Arial" charset="0"/>
        <a:ea typeface="+mn-ea"/>
        <a:cs typeface="+mn-cs"/>
      </a:defRPr>
    </a:lvl2pPr>
    <a:lvl3pPr marL="914400" algn="l" rtl="0" eaLnBrk="0" fontAlgn="base" hangingPunct="0">
      <a:spcBef>
        <a:spcPct val="30000"/>
      </a:spcBef>
      <a:spcAft>
        <a:spcPct val="0"/>
      </a:spcAft>
      <a:defRPr sz="1400" b="1" kern="1200">
        <a:solidFill>
          <a:schemeClr val="tx1"/>
        </a:solidFill>
        <a:latin typeface="Arial" charset="0"/>
        <a:ea typeface="+mn-ea"/>
        <a:cs typeface="+mn-cs"/>
      </a:defRPr>
    </a:lvl3pPr>
    <a:lvl4pPr marL="1371600" algn="l" rtl="0" eaLnBrk="0" fontAlgn="base" hangingPunct="0">
      <a:spcBef>
        <a:spcPct val="30000"/>
      </a:spcBef>
      <a:spcAft>
        <a:spcPct val="0"/>
      </a:spcAft>
      <a:defRPr sz="1400" b="1" kern="1200">
        <a:solidFill>
          <a:schemeClr val="tx1"/>
        </a:solidFill>
        <a:latin typeface="Arial" charset="0"/>
        <a:ea typeface="+mn-ea"/>
        <a:cs typeface="+mn-cs"/>
      </a:defRPr>
    </a:lvl4pPr>
    <a:lvl5pPr marL="1828800" algn="l" rtl="0" eaLnBrk="0" fontAlgn="base" hangingPunct="0">
      <a:spcBef>
        <a:spcPct val="30000"/>
      </a:spcBef>
      <a:spcAft>
        <a:spcPct val="0"/>
      </a:spcAft>
      <a:defRPr sz="1400" b="1"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052"/>
          <p:cNvSpPr>
            <a:spLocks noGrp="1" noRot="1" noChangeAspect="1" noChangeArrowheads="1" noTextEdit="1"/>
          </p:cNvSpPr>
          <p:nvPr>
            <p:ph type="sldImg"/>
          </p:nvPr>
        </p:nvSpPr>
        <p:spPr>
          <a:ln/>
        </p:spPr>
      </p:sp>
      <p:sp>
        <p:nvSpPr>
          <p:cNvPr id="51203" name="Rectangle 205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baseline="0" dirty="0" smtClean="0"/>
          </a:p>
        </p:txBody>
      </p:sp>
    </p:spTree>
    <p:extLst>
      <p:ext uri="{BB962C8B-B14F-4D97-AF65-F5344CB8AC3E}">
        <p14:creationId xmlns:p14="http://schemas.microsoft.com/office/powerpoint/2010/main" val="8575691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latin typeface="Times New Roman" panose="02020603050405020304" pitchFamily="18" charset="0"/>
                <a:cs typeface="Times New Roman" panose="02020603050405020304" pitchFamily="18" charset="0"/>
              </a:rPr>
              <a:t>Assuming</a:t>
            </a:r>
            <a:r>
              <a:rPr lang="en-US" b="0" baseline="0" dirty="0" smtClean="0">
                <a:latin typeface="Times New Roman" panose="02020603050405020304" pitchFamily="18" charset="0"/>
                <a:cs typeface="Times New Roman" panose="02020603050405020304" pitchFamily="18" charset="0"/>
              </a:rPr>
              <a:t> a game theory type of approach, these are the main variables we’ll use to model a limited nuclear war.</a:t>
            </a:r>
          </a:p>
          <a:p>
            <a:endParaRPr lang="en-US" b="0" baseline="0" dirty="0" smtClean="0">
              <a:latin typeface="Times New Roman" panose="02020603050405020304" pitchFamily="18" charset="0"/>
              <a:cs typeface="Times New Roman" panose="02020603050405020304" pitchFamily="18" charset="0"/>
            </a:endParaRPr>
          </a:p>
          <a:p>
            <a:r>
              <a:rPr lang="en-US" b="0" baseline="0" dirty="0" smtClean="0">
                <a:latin typeface="Times New Roman" panose="02020603050405020304" pitchFamily="18" charset="0"/>
                <a:cs typeface="Times New Roman" panose="02020603050405020304" pitchFamily="18" charset="0"/>
              </a:rPr>
              <a:t>Effectively using Powell’s concept of “nature” where a random number generator concept pushes you towards war. In this case, “nature” is a target that can only be destroyed by a nuclear weapon. Information is crucial to Powell, and arguably a main cause of war. </a:t>
            </a:r>
            <a:endParaRPr lang="en-US"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19084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latin typeface="Times New Roman" panose="02020603050405020304" pitchFamily="18" charset="0"/>
                <a:cs typeface="Times New Roman" panose="02020603050405020304" pitchFamily="18" charset="0"/>
              </a:rPr>
              <a:t>Using the first two</a:t>
            </a:r>
            <a:r>
              <a:rPr lang="en-US" b="0" baseline="0" dirty="0" smtClean="0">
                <a:latin typeface="Times New Roman" panose="02020603050405020304" pitchFamily="18" charset="0"/>
                <a:cs typeface="Times New Roman" panose="02020603050405020304" pitchFamily="18" charset="0"/>
              </a:rPr>
              <a:t> variables, let’s analyze.</a:t>
            </a:r>
            <a:endParaRPr lang="en-US"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314877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latin typeface="Times New Roman" panose="02020603050405020304" pitchFamily="18" charset="0"/>
                <a:cs typeface="Times New Roman" panose="02020603050405020304" pitchFamily="18" charset="0"/>
              </a:rPr>
              <a:t>Notice,</a:t>
            </a:r>
            <a:r>
              <a:rPr lang="en-US" b="0" baseline="0" dirty="0" smtClean="0">
                <a:latin typeface="Times New Roman" panose="02020603050405020304" pitchFamily="18" charset="0"/>
                <a:cs typeface="Times New Roman" panose="02020603050405020304" pitchFamily="18" charset="0"/>
              </a:rPr>
              <a:t> however, how these variables do not include any ambiguity.</a:t>
            </a:r>
            <a:endParaRPr lang="en-US"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771595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latin typeface="Times New Roman" panose="02020603050405020304" pitchFamily="18" charset="0"/>
                <a:cs typeface="Times New Roman" panose="02020603050405020304" pitchFamily="18" charset="0"/>
              </a:rPr>
              <a:t>A breakout of the scenario. Notice how the only practi</a:t>
            </a:r>
            <a:r>
              <a:rPr lang="en-US" b="0" baseline="0" dirty="0" smtClean="0">
                <a:latin typeface="Times New Roman" panose="02020603050405020304" pitchFamily="18" charset="0"/>
                <a:cs typeface="Times New Roman" panose="02020603050405020304" pitchFamily="18" charset="0"/>
              </a:rPr>
              <a:t>cal options to China are to retaliate or to back down. The limited war has remained limited.</a:t>
            </a:r>
            <a:endParaRPr lang="en-US"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728520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latin typeface="Times New Roman" panose="02020603050405020304" pitchFamily="18" charset="0"/>
                <a:cs typeface="Times New Roman" panose="02020603050405020304" pitchFamily="18" charset="0"/>
              </a:rPr>
              <a:t>With</a:t>
            </a:r>
            <a:r>
              <a:rPr lang="en-US" b="0" baseline="0" dirty="0" smtClean="0">
                <a:latin typeface="Times New Roman" panose="02020603050405020304" pitchFamily="18" charset="0"/>
                <a:cs typeface="Times New Roman" panose="02020603050405020304" pitchFamily="18" charset="0"/>
              </a:rPr>
              <a:t> animations: now look at what happens when we introduce some ambiguity. Or even, worse, look what happens when we act too aggressively and convince the CCP that we are starting the process or regime change. </a:t>
            </a:r>
            <a:endParaRPr lang="en-US"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775997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latin typeface="Times New Roman" panose="02020603050405020304" pitchFamily="18" charset="0"/>
                <a:cs typeface="Times New Roman" panose="02020603050405020304" pitchFamily="18" charset="0"/>
              </a:rPr>
              <a:t>Look at this same</a:t>
            </a:r>
            <a:r>
              <a:rPr lang="en-US" b="0" baseline="0" dirty="0" smtClean="0">
                <a:latin typeface="Times New Roman" panose="02020603050405020304" pitchFamily="18" charset="0"/>
                <a:cs typeface="Times New Roman" panose="02020603050405020304" pitchFamily="18" charset="0"/>
              </a:rPr>
              <a:t> model from our point of view: just because a nuclear weapon was used against the US, does that necessarily mean we will use one in return?</a:t>
            </a:r>
            <a:endParaRPr lang="en-US"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144119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latin typeface="Times New Roman" panose="02020603050405020304" pitchFamily="18" charset="0"/>
                <a:cs typeface="Times New Roman" panose="02020603050405020304" pitchFamily="18" charset="0"/>
              </a:rPr>
              <a:t>Big</a:t>
            </a:r>
            <a:r>
              <a:rPr lang="en-US" b="0" baseline="0" dirty="0" smtClean="0">
                <a:latin typeface="Times New Roman" panose="02020603050405020304" pitchFamily="18" charset="0"/>
                <a:cs typeface="Times New Roman" panose="02020603050405020304" pitchFamily="18" charset="0"/>
              </a:rPr>
              <a:t> picture, we can help ourselves in a limited nuclear war by preemptively doing a better job of convincing China, Russia, or anyone capable of serious retaliation that we are not interested in regime change. It’s important to keep the adversary comfortable enough to effectively contest a regional objective without inducing a massive response. For threats not capable of retaliation, however, regime change should be a published reality with no ambiguity (i.e. any attack will effectively be against your self-interest). As we saw in the heyday of MAD, if you can eliminate any hope of limited war, you can prevent a total war. To paraphrase David </a:t>
            </a:r>
            <a:r>
              <a:rPr lang="en-US" b="0" baseline="0" dirty="0" err="1" smtClean="0">
                <a:latin typeface="Times New Roman" panose="02020603050405020304" pitchFamily="18" charset="0"/>
                <a:cs typeface="Times New Roman" panose="02020603050405020304" pitchFamily="18" charset="0"/>
              </a:rPr>
              <a:t>Fearon</a:t>
            </a:r>
            <a:r>
              <a:rPr lang="en-US" b="0" baseline="0" dirty="0" smtClean="0">
                <a:latin typeface="Times New Roman" panose="02020603050405020304" pitchFamily="18" charset="0"/>
                <a:cs typeface="Times New Roman" panose="02020603050405020304" pitchFamily="18" charset="0"/>
              </a:rPr>
              <a:t>, they don’t get to compete.</a:t>
            </a:r>
          </a:p>
          <a:p>
            <a:endParaRPr lang="en-US" b="0" baseline="0" dirty="0" smtClean="0">
              <a:latin typeface="Times New Roman" panose="02020603050405020304" pitchFamily="18" charset="0"/>
              <a:cs typeface="Times New Roman" panose="02020603050405020304" pitchFamily="18" charset="0"/>
            </a:endParaRPr>
          </a:p>
          <a:p>
            <a:r>
              <a:rPr lang="en-US" b="0" baseline="0" dirty="0" smtClean="0">
                <a:latin typeface="Times New Roman" panose="02020603050405020304" pitchFamily="18" charset="0"/>
                <a:cs typeface="Times New Roman" panose="02020603050405020304" pitchFamily="18" charset="0"/>
              </a:rPr>
              <a:t>It should be obvious, but removing the adversary’s massive retaliation abilities makes limited wars much easier and less difficult to conduct. </a:t>
            </a:r>
            <a:endParaRPr lang="en-US"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564243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4"/>
          <p:cNvSpPr>
            <a:spLocks noGrp="1" noRot="1" noChangeAspect="1" noChangeArrowheads="1" noTextEdit="1"/>
          </p:cNvSpPr>
          <p:nvPr>
            <p:ph type="sldImg"/>
          </p:nvPr>
        </p:nvSpPr>
        <p:spPr>
          <a:ln/>
        </p:spPr>
      </p:sp>
      <p:sp>
        <p:nvSpPr>
          <p:cNvPr id="96259" name="Rectangle 5"/>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0" dirty="0" smtClean="0">
                <a:latin typeface="Times New Roman" panose="02020603050405020304" pitchFamily="18" charset="0"/>
                <a:cs typeface="Times New Roman" panose="02020603050405020304" pitchFamily="18" charset="0"/>
              </a:rPr>
              <a:t>Questions?</a:t>
            </a:r>
          </a:p>
        </p:txBody>
      </p:sp>
    </p:spTree>
    <p:extLst>
      <p:ext uri="{BB962C8B-B14F-4D97-AF65-F5344CB8AC3E}">
        <p14:creationId xmlns:p14="http://schemas.microsoft.com/office/powerpoint/2010/main" val="2459786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dt" sz="quarter" idx="4294967295"/>
          </p:nvPr>
        </p:nvSpPr>
        <p:spPr bwMode="auto">
          <a:xfrm>
            <a:off x="3898102" y="0"/>
            <a:ext cx="2982119"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FFA27C"/>
                </a:solidFill>
                <a:latin typeface="Arial Narrow" pitchFamily="34" charset="0"/>
              </a:defRPr>
            </a:lvl1pPr>
            <a:lvl2pPr marL="742950" indent="-285750">
              <a:defRPr sz="2400" b="1">
                <a:solidFill>
                  <a:srgbClr val="FFA27C"/>
                </a:solidFill>
                <a:latin typeface="Arial Narrow" pitchFamily="34" charset="0"/>
              </a:defRPr>
            </a:lvl2pPr>
            <a:lvl3pPr marL="1143000" indent="-228600">
              <a:defRPr sz="2400" b="1">
                <a:solidFill>
                  <a:srgbClr val="FFA27C"/>
                </a:solidFill>
                <a:latin typeface="Arial Narrow" pitchFamily="34" charset="0"/>
              </a:defRPr>
            </a:lvl3pPr>
            <a:lvl4pPr marL="1600200" indent="-228600">
              <a:defRPr sz="2400" b="1">
                <a:solidFill>
                  <a:srgbClr val="FFA27C"/>
                </a:solidFill>
                <a:latin typeface="Arial Narrow" pitchFamily="34" charset="0"/>
              </a:defRPr>
            </a:lvl4pPr>
            <a:lvl5pPr marL="2057400" indent="-228600">
              <a:defRPr sz="2400" b="1">
                <a:solidFill>
                  <a:srgbClr val="FFA27C"/>
                </a:solidFill>
                <a:latin typeface="Arial Narrow" pitchFamily="34" charset="0"/>
              </a:defRPr>
            </a:lvl5pPr>
            <a:lvl6pPr marL="2514600" indent="-228600" eaLnBrk="0" fontAlgn="base" hangingPunct="0">
              <a:spcBef>
                <a:spcPct val="0"/>
              </a:spcBef>
              <a:spcAft>
                <a:spcPct val="0"/>
              </a:spcAft>
              <a:defRPr sz="2400" b="1">
                <a:solidFill>
                  <a:srgbClr val="FFA27C"/>
                </a:solidFill>
                <a:latin typeface="Arial Narrow" pitchFamily="34" charset="0"/>
              </a:defRPr>
            </a:lvl6pPr>
            <a:lvl7pPr marL="2971800" indent="-228600" eaLnBrk="0" fontAlgn="base" hangingPunct="0">
              <a:spcBef>
                <a:spcPct val="0"/>
              </a:spcBef>
              <a:spcAft>
                <a:spcPct val="0"/>
              </a:spcAft>
              <a:defRPr sz="2400" b="1">
                <a:solidFill>
                  <a:srgbClr val="FFA27C"/>
                </a:solidFill>
                <a:latin typeface="Arial Narrow" pitchFamily="34" charset="0"/>
              </a:defRPr>
            </a:lvl7pPr>
            <a:lvl8pPr marL="3429000" indent="-228600" eaLnBrk="0" fontAlgn="base" hangingPunct="0">
              <a:spcBef>
                <a:spcPct val="0"/>
              </a:spcBef>
              <a:spcAft>
                <a:spcPct val="0"/>
              </a:spcAft>
              <a:defRPr sz="2400" b="1">
                <a:solidFill>
                  <a:srgbClr val="FFA27C"/>
                </a:solidFill>
                <a:latin typeface="Arial Narrow" pitchFamily="34" charset="0"/>
              </a:defRPr>
            </a:lvl8pPr>
            <a:lvl9pPr marL="3886200" indent="-228600" eaLnBrk="0" fontAlgn="base" hangingPunct="0">
              <a:spcBef>
                <a:spcPct val="0"/>
              </a:spcBef>
              <a:spcAft>
                <a:spcPct val="0"/>
              </a:spcAft>
              <a:defRPr sz="2400" b="1">
                <a:solidFill>
                  <a:srgbClr val="FFA27C"/>
                </a:solidFill>
                <a:latin typeface="Arial Narrow" pitchFamily="34" charset="0"/>
              </a:defRPr>
            </a:lvl9pPr>
          </a:lstStyle>
          <a:p>
            <a:fld id="{67604EDA-7BBE-4257-BF81-A4E1728CC15B}" type="datetime1">
              <a:rPr lang="en-US" altLang="en-US"/>
              <a:pPr/>
              <a:t>9/28/2017</a:t>
            </a:fld>
            <a:endParaRPr lang="en-US" altLang="en-US"/>
          </a:p>
        </p:txBody>
      </p:sp>
      <p:sp>
        <p:nvSpPr>
          <p:cNvPr id="52227" name="Rectangle 3"/>
          <p:cNvSpPr>
            <a:spLocks noGrp="1" noChangeArrowheads="1"/>
          </p:cNvSpPr>
          <p:nvPr>
            <p:ph type="sldNum" sz="quarter" idx="4294967295"/>
          </p:nvPr>
        </p:nvSpPr>
        <p:spPr bwMode="auto">
          <a:xfrm>
            <a:off x="3898102" y="8829675"/>
            <a:ext cx="2982119"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FFA27C"/>
                </a:solidFill>
                <a:latin typeface="Arial Narrow" pitchFamily="34" charset="0"/>
              </a:defRPr>
            </a:lvl1pPr>
            <a:lvl2pPr marL="742950" indent="-285750">
              <a:defRPr sz="2400" b="1">
                <a:solidFill>
                  <a:srgbClr val="FFA27C"/>
                </a:solidFill>
                <a:latin typeface="Arial Narrow" pitchFamily="34" charset="0"/>
              </a:defRPr>
            </a:lvl2pPr>
            <a:lvl3pPr marL="1143000" indent="-228600">
              <a:defRPr sz="2400" b="1">
                <a:solidFill>
                  <a:srgbClr val="FFA27C"/>
                </a:solidFill>
                <a:latin typeface="Arial Narrow" pitchFamily="34" charset="0"/>
              </a:defRPr>
            </a:lvl3pPr>
            <a:lvl4pPr marL="1600200" indent="-228600">
              <a:defRPr sz="2400" b="1">
                <a:solidFill>
                  <a:srgbClr val="FFA27C"/>
                </a:solidFill>
                <a:latin typeface="Arial Narrow" pitchFamily="34" charset="0"/>
              </a:defRPr>
            </a:lvl4pPr>
            <a:lvl5pPr marL="2057400" indent="-228600">
              <a:defRPr sz="2400" b="1">
                <a:solidFill>
                  <a:srgbClr val="FFA27C"/>
                </a:solidFill>
                <a:latin typeface="Arial Narrow" pitchFamily="34" charset="0"/>
              </a:defRPr>
            </a:lvl5pPr>
            <a:lvl6pPr marL="2514600" indent="-228600" eaLnBrk="0" fontAlgn="base" hangingPunct="0">
              <a:spcBef>
                <a:spcPct val="0"/>
              </a:spcBef>
              <a:spcAft>
                <a:spcPct val="0"/>
              </a:spcAft>
              <a:defRPr sz="2400" b="1">
                <a:solidFill>
                  <a:srgbClr val="FFA27C"/>
                </a:solidFill>
                <a:latin typeface="Arial Narrow" pitchFamily="34" charset="0"/>
              </a:defRPr>
            </a:lvl6pPr>
            <a:lvl7pPr marL="2971800" indent="-228600" eaLnBrk="0" fontAlgn="base" hangingPunct="0">
              <a:spcBef>
                <a:spcPct val="0"/>
              </a:spcBef>
              <a:spcAft>
                <a:spcPct val="0"/>
              </a:spcAft>
              <a:defRPr sz="2400" b="1">
                <a:solidFill>
                  <a:srgbClr val="FFA27C"/>
                </a:solidFill>
                <a:latin typeface="Arial Narrow" pitchFamily="34" charset="0"/>
              </a:defRPr>
            </a:lvl7pPr>
            <a:lvl8pPr marL="3429000" indent="-228600" eaLnBrk="0" fontAlgn="base" hangingPunct="0">
              <a:spcBef>
                <a:spcPct val="0"/>
              </a:spcBef>
              <a:spcAft>
                <a:spcPct val="0"/>
              </a:spcAft>
              <a:defRPr sz="2400" b="1">
                <a:solidFill>
                  <a:srgbClr val="FFA27C"/>
                </a:solidFill>
                <a:latin typeface="Arial Narrow" pitchFamily="34" charset="0"/>
              </a:defRPr>
            </a:lvl8pPr>
            <a:lvl9pPr marL="3886200" indent="-228600" eaLnBrk="0" fontAlgn="base" hangingPunct="0">
              <a:spcBef>
                <a:spcPct val="0"/>
              </a:spcBef>
              <a:spcAft>
                <a:spcPct val="0"/>
              </a:spcAft>
              <a:defRPr sz="2400" b="1">
                <a:solidFill>
                  <a:srgbClr val="FFA27C"/>
                </a:solidFill>
                <a:latin typeface="Arial Narrow" pitchFamily="34" charset="0"/>
              </a:defRPr>
            </a:lvl9pPr>
          </a:lstStyle>
          <a:p>
            <a:fld id="{FCE8DA9B-F742-4659-AA00-864A317F97CB}" type="slidenum">
              <a:rPr lang="en-US" altLang="en-US"/>
              <a:pPr/>
              <a:t>1</a:t>
            </a:fld>
            <a:endParaRPr lang="en-US" altLang="en-US"/>
          </a:p>
        </p:txBody>
      </p:sp>
      <p:sp>
        <p:nvSpPr>
          <p:cNvPr id="52228" name="Rectangle 2"/>
          <p:cNvSpPr>
            <a:spLocks noGrp="1" noRot="1" noChangeAspect="1" noChangeArrowheads="1" noTextEdit="1"/>
          </p:cNvSpPr>
          <p:nvPr>
            <p:ph type="sldImg"/>
          </p:nvPr>
        </p:nvSpPr>
        <p:spPr>
          <a:ln/>
        </p:spPr>
      </p:sp>
      <p:sp>
        <p:nvSpPr>
          <p:cNvPr id="5222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Tree>
    <p:extLst>
      <p:ext uri="{BB962C8B-B14F-4D97-AF65-F5344CB8AC3E}">
        <p14:creationId xmlns:p14="http://schemas.microsoft.com/office/powerpoint/2010/main" val="38827452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latin typeface="Times New Roman" panose="02020603050405020304" pitchFamily="18" charset="0"/>
                <a:cs typeface="Times New Roman" panose="02020603050405020304" pitchFamily="18" charset="0"/>
              </a:rPr>
              <a:t>Or</a:t>
            </a:r>
            <a:r>
              <a:rPr lang="en-US" b="0" baseline="0" dirty="0" smtClean="0">
                <a:latin typeface="Times New Roman" panose="02020603050405020304" pitchFamily="18" charset="0"/>
                <a:cs typeface="Times New Roman" panose="02020603050405020304" pitchFamily="18" charset="0"/>
              </a:rPr>
              <a:t> the Air Force, or Global Strike Command</a:t>
            </a:r>
            <a:endParaRPr lang="en-US"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620389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latin typeface="Times New Roman" panose="02020603050405020304" pitchFamily="18" charset="0"/>
                <a:cs typeface="Times New Roman" panose="02020603050405020304" pitchFamily="18" charset="0"/>
              </a:rPr>
              <a:t>Let’s model this using an actual</a:t>
            </a:r>
            <a:r>
              <a:rPr lang="en-US" b="0" baseline="0" dirty="0" smtClean="0">
                <a:latin typeface="Times New Roman" panose="02020603050405020304" pitchFamily="18" charset="0"/>
                <a:cs typeface="Times New Roman" panose="02020603050405020304" pitchFamily="18" charset="0"/>
              </a:rPr>
              <a:t> (but theoretical) scenario.</a:t>
            </a:r>
            <a:endParaRPr lang="en-US"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606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latin typeface="Times New Roman" panose="02020603050405020304" pitchFamily="18" charset="0"/>
                <a:cs typeface="Times New Roman" panose="02020603050405020304" pitchFamily="18" charset="0"/>
              </a:rPr>
              <a:t>Nuclear</a:t>
            </a:r>
            <a:r>
              <a:rPr lang="en-US" b="0" baseline="0" dirty="0" smtClean="0">
                <a:latin typeface="Times New Roman" panose="02020603050405020304" pitchFamily="18" charset="0"/>
                <a:cs typeface="Times New Roman" panose="02020603050405020304" pitchFamily="18" charset="0"/>
              </a:rPr>
              <a:t> weapons are strange because they are a strategic weapon that may hurt strategic purposes due to the enemy’s response. Smaller nuclear weapons make their use more feasible, but it is still in each nation’s best interest to not fire the next weapon, while still retaining the threat to do so. However, you can’t push the enemy to total defeat, because they will respond with the all-out desperation attack. Very important for B-52 aircrews to understand.</a:t>
            </a:r>
            <a:endParaRPr lang="en-US"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888832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latin typeface="Times New Roman" panose="02020603050405020304" pitchFamily="18" charset="0"/>
                <a:cs typeface="Times New Roman" panose="02020603050405020304" pitchFamily="18" charset="0"/>
              </a:rPr>
              <a:t>C is one</a:t>
            </a:r>
            <a:r>
              <a:rPr lang="en-US" b="0" baseline="0" dirty="0" smtClean="0">
                <a:latin typeface="Times New Roman" panose="02020603050405020304" pitchFamily="18" charset="0"/>
                <a:cs typeface="Times New Roman" panose="02020603050405020304" pitchFamily="18" charset="0"/>
              </a:rPr>
              <a:t> nation, D is the other. At each junction, each country has the option to ramp up the war, accept the status quo, or total annihilation. </a:t>
            </a:r>
            <a:endParaRPr lang="en-US"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810479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latin typeface="Times New Roman" panose="02020603050405020304" pitchFamily="18" charset="0"/>
                <a:cs typeface="Times New Roman" panose="02020603050405020304" pitchFamily="18" charset="0"/>
              </a:rPr>
              <a:t>Traditionally,</a:t>
            </a:r>
            <a:r>
              <a:rPr lang="en-US" b="0" baseline="0" dirty="0" smtClean="0">
                <a:latin typeface="Times New Roman" panose="02020603050405020304" pitchFamily="18" charset="0"/>
                <a:cs typeface="Times New Roman" panose="02020603050405020304" pitchFamily="18" charset="0"/>
              </a:rPr>
              <a:t> at least with this older model, the chances of a massive, total nuclear war increase with each step because it is essentially a resource counting game. The closer we get to threatening regime failure, the most likely the chance of total war. However, by tying our model to internal power security, we can essentially avoid increasing the chance of nuclear war, even with repeated nuclear strikes, as long as regime change isn’t threatened or imagined. </a:t>
            </a:r>
            <a:endParaRPr lang="en-US"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666561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0" kern="1200" dirty="0" smtClean="0">
                <a:solidFill>
                  <a:schemeClr val="tx1"/>
                </a:solidFill>
                <a:effectLst/>
                <a:latin typeface="Times New Roman" panose="02020603050405020304" pitchFamily="18" charset="0"/>
                <a:ea typeface="+mn-ea"/>
                <a:cs typeface="Times New Roman" panose="02020603050405020304" pitchFamily="18" charset="0"/>
              </a:rPr>
              <a:t>-  What may drive decision making in a nuclear conflict is the adversary’s “ability to hurt” AND their primary motivation.</a:t>
            </a:r>
          </a:p>
          <a:p>
            <a:r>
              <a:rPr lang="en-US" sz="1400" b="0" kern="1200" dirty="0" smtClean="0">
                <a:solidFill>
                  <a:schemeClr val="tx1"/>
                </a:solidFill>
                <a:effectLst/>
                <a:latin typeface="Times New Roman" panose="02020603050405020304" pitchFamily="18" charset="0"/>
                <a:ea typeface="+mn-ea"/>
                <a:cs typeface="Times New Roman" panose="02020603050405020304" pitchFamily="18" charset="0"/>
              </a:rPr>
              <a:t>- Amongst potential adversaries, nationalism is not a motivating factor to regimes: maintaining the status quo in terms of internal power is the primary issue, expanding regional prowess is the secondary objective. </a:t>
            </a:r>
          </a:p>
          <a:p>
            <a:endParaRPr lang="en-US" dirty="0"/>
          </a:p>
        </p:txBody>
      </p:sp>
    </p:spTree>
    <p:extLst>
      <p:ext uri="{BB962C8B-B14F-4D97-AF65-F5344CB8AC3E}">
        <p14:creationId xmlns:p14="http://schemas.microsoft.com/office/powerpoint/2010/main" val="3463741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latin typeface="Times New Roman" panose="02020603050405020304" pitchFamily="18" charset="0"/>
                <a:cs typeface="Times New Roman" panose="02020603050405020304" pitchFamily="18" charset="0"/>
              </a:rPr>
              <a:t>Direct</a:t>
            </a:r>
            <a:r>
              <a:rPr lang="en-US" b="0" baseline="0" dirty="0" smtClean="0">
                <a:latin typeface="Times New Roman" panose="02020603050405020304" pitchFamily="18" charset="0"/>
                <a:cs typeface="Times New Roman" panose="02020603050405020304" pitchFamily="18" charset="0"/>
              </a:rPr>
              <a:t> slide from old B-52 brief for aircrews, hammering home that being terminated is a real possibility. Transitions directly into a scenario.</a:t>
            </a:r>
            <a:endParaRPr lang="en-US"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631947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Master" Target="../slideMasters/slideMaster3.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Lesson title slide">
    <p:spTree>
      <p:nvGrpSpPr>
        <p:cNvPr id="1" name=""/>
        <p:cNvGrpSpPr/>
        <p:nvPr/>
      </p:nvGrpSpPr>
      <p:grpSpPr>
        <a:xfrm>
          <a:off x="0" y="0"/>
          <a:ext cx="0" cy="0"/>
          <a:chOff x="0" y="0"/>
          <a:chExt cx="0" cy="0"/>
        </a:xfrm>
      </p:grpSpPr>
      <p:sp>
        <p:nvSpPr>
          <p:cNvPr id="184322" name="Rectangle 2"/>
          <p:cNvSpPr>
            <a:spLocks noGrp="1" noChangeArrowheads="1"/>
          </p:cNvSpPr>
          <p:nvPr>
            <p:ph type="ctrTitle" hasCustomPrompt="1"/>
          </p:nvPr>
        </p:nvSpPr>
        <p:spPr bwMode="auto">
          <a:xfrm>
            <a:off x="1558956" y="326682"/>
            <a:ext cx="6000688" cy="1143000"/>
          </a:xfrm>
        </p:spPr>
        <p:txBody>
          <a:bodyPr anchor="ctr" anchorCtr="1"/>
          <a:lstStyle>
            <a:lvl1pPr>
              <a:lnSpc>
                <a:spcPct val="100000"/>
              </a:lnSpc>
              <a:spcBef>
                <a:spcPts val="0"/>
              </a:spcBef>
              <a:defRPr sz="60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1pPr>
          </a:lstStyle>
          <a:p>
            <a:r>
              <a:rPr lang="en-US" dirty="0" smtClean="0"/>
              <a:t>Lesson Number</a:t>
            </a:r>
            <a:endParaRPr lang="en-US" dirty="0"/>
          </a:p>
        </p:txBody>
      </p:sp>
      <p:sp>
        <p:nvSpPr>
          <p:cNvPr id="184323" name="Rectangle 3"/>
          <p:cNvSpPr>
            <a:spLocks noGrp="1" noChangeArrowheads="1"/>
          </p:cNvSpPr>
          <p:nvPr>
            <p:ph type="subTitle" idx="1" hasCustomPrompt="1"/>
          </p:nvPr>
        </p:nvSpPr>
        <p:spPr bwMode="auto">
          <a:xfrm>
            <a:off x="747321" y="1589088"/>
            <a:ext cx="7627134" cy="2174875"/>
          </a:xfrm>
        </p:spPr>
        <p:txBody>
          <a:bodyPr anchor="ctr" anchorCtr="1"/>
          <a:lstStyle>
            <a:lvl1pPr marL="0" indent="0" algn="ctr">
              <a:lnSpc>
                <a:spcPts val="5000"/>
              </a:lnSpc>
              <a:spcBef>
                <a:spcPts val="0"/>
              </a:spcBef>
              <a:spcAft>
                <a:spcPts val="0"/>
              </a:spcAft>
              <a:buFontTx/>
              <a:buNone/>
              <a:defRPr sz="5400">
                <a:solidFill>
                  <a:srgbClr val="FF9B0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1pPr>
          </a:lstStyle>
          <a:p>
            <a:r>
              <a:rPr lang="en-US" dirty="0" smtClean="0"/>
              <a:t>Lesson Title</a:t>
            </a:r>
            <a:endParaRPr lang="en-US" dirty="0"/>
          </a:p>
        </p:txBody>
      </p:sp>
      <p:sp>
        <p:nvSpPr>
          <p:cNvPr id="184324" name="Text Box 4"/>
          <p:cNvSpPr txBox="1">
            <a:spLocks noChangeArrowheads="1"/>
          </p:cNvSpPr>
          <p:nvPr/>
        </p:nvSpPr>
        <p:spPr bwMode="auto">
          <a:xfrm>
            <a:off x="2133600" y="6078538"/>
            <a:ext cx="4857750" cy="461665"/>
          </a:xfrm>
          <a:prstGeom prst="rect">
            <a:avLst/>
          </a:prstGeom>
          <a:noFill/>
          <a:ln w="12700">
            <a:noFill/>
            <a:miter lim="800000"/>
            <a:headEnd/>
            <a:tailEnd/>
          </a:ln>
          <a:effectLst/>
        </p:spPr>
        <p:txBody>
          <a:bodyPr anchor="ctr" anchorCtr="1">
            <a:spAutoFit/>
          </a:bodyPr>
          <a:lstStyle/>
          <a:p>
            <a:pPr algn="ctr">
              <a:lnSpc>
                <a:spcPct val="100000"/>
              </a:lnSpc>
              <a:spcBef>
                <a:spcPts val="0"/>
              </a:spcBef>
            </a:pPr>
            <a:r>
              <a:rPr lang="en-US" dirty="0">
                <a:solidFill>
                  <a:srgbClr val="00DFCA"/>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USAF Weapons School • Nellis AFB</a:t>
            </a:r>
            <a:endParaRPr lang="en-US" sz="1800" b="0" dirty="0">
              <a:solidFill>
                <a:srgbClr val="00DFCA"/>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84325" name="Rectangle 5"/>
          <p:cNvSpPr>
            <a:spLocks noChangeArrowheads="1"/>
          </p:cNvSpPr>
          <p:nvPr/>
        </p:nvSpPr>
        <p:spPr bwMode="auto">
          <a:xfrm>
            <a:off x="952500" y="1428750"/>
            <a:ext cx="7239000" cy="84138"/>
          </a:xfrm>
          <a:prstGeom prst="rect">
            <a:avLst/>
          </a:prstGeom>
          <a:gradFill rotWithShape="0">
            <a:gsLst>
              <a:gs pos="0">
                <a:srgbClr val="B4B4B4"/>
              </a:gs>
              <a:gs pos="100000">
                <a:srgbClr val="B4B4B4">
                  <a:gamma/>
                  <a:shade val="46275"/>
                  <a:invGamma/>
                </a:srgbClr>
              </a:gs>
            </a:gsLst>
            <a:lin ang="5400000" scaled="1"/>
          </a:gradFill>
          <a:ln w="12700">
            <a:noFill/>
            <a:miter lim="800000"/>
            <a:headEnd/>
            <a:tailEnd/>
          </a:ln>
          <a:effectLst/>
        </p:spPr>
        <p:txBody>
          <a:bodyPr wrap="none" anchor="ctr"/>
          <a:lstStyle/>
          <a:p>
            <a:endParaRPr lang="en-US" dirty="0">
              <a:effectLst>
                <a:outerShdw blurRad="38100" dist="38100" dir="2700000" algn="tl">
                  <a:srgbClr val="000000">
                    <a:alpha val="43137"/>
                  </a:srgbClr>
                </a:outerShdw>
              </a:effectLst>
            </a:endParaRPr>
          </a:p>
        </p:txBody>
      </p:sp>
      <p:grpSp>
        <p:nvGrpSpPr>
          <p:cNvPr id="2" name="Group 8"/>
          <p:cNvGrpSpPr>
            <a:grpSpLocks/>
          </p:cNvGrpSpPr>
          <p:nvPr/>
        </p:nvGrpSpPr>
        <p:grpSpPr bwMode="auto">
          <a:xfrm>
            <a:off x="3838575" y="4114800"/>
            <a:ext cx="1447800" cy="1393825"/>
            <a:chOff x="2418" y="2405"/>
            <a:chExt cx="912" cy="878"/>
          </a:xfrm>
        </p:grpSpPr>
        <p:pic>
          <p:nvPicPr>
            <p:cNvPr id="184329" name="Picture 9" descr="template_ws_patch"/>
            <p:cNvPicPr>
              <a:picLocks noChangeAspect="1" noChangeArrowheads="1"/>
            </p:cNvPicPr>
            <p:nvPr/>
          </p:nvPicPr>
          <p:blipFill>
            <a:blip r:embed="rId2" cstate="print"/>
            <a:srcRect/>
            <a:stretch>
              <a:fillRect/>
            </a:stretch>
          </p:blipFill>
          <p:spPr bwMode="auto">
            <a:xfrm>
              <a:off x="2572" y="2405"/>
              <a:ext cx="617" cy="748"/>
            </a:xfrm>
            <a:prstGeom prst="rect">
              <a:avLst/>
            </a:prstGeom>
            <a:noFill/>
            <a:ln w="9525">
              <a:noFill/>
              <a:miter lim="800000"/>
              <a:headEnd/>
              <a:tailEnd/>
            </a:ln>
          </p:spPr>
        </p:pic>
        <p:sp>
          <p:nvSpPr>
            <p:cNvPr id="184330" name="AutoShape 10" descr="Large checker board"/>
            <p:cNvSpPr>
              <a:spLocks noChangeArrowheads="1"/>
            </p:cNvSpPr>
            <p:nvPr/>
          </p:nvSpPr>
          <p:spPr bwMode="auto">
            <a:xfrm flipH="1" flipV="1">
              <a:off x="2418" y="3043"/>
              <a:ext cx="912" cy="240"/>
            </a:xfrm>
            <a:prstGeom prst="ellipseRibbon2">
              <a:avLst>
                <a:gd name="adj1" fmla="val 50000"/>
                <a:gd name="adj2" fmla="val 56019"/>
                <a:gd name="adj3" fmla="val 25000"/>
              </a:avLst>
            </a:prstGeom>
            <a:pattFill prst="lgCheck">
              <a:fgClr>
                <a:schemeClr val="tx2"/>
              </a:fgClr>
              <a:bgClr>
                <a:schemeClr val="bg2"/>
              </a:bgClr>
            </a:pattFill>
            <a:ln w="12700">
              <a:solidFill>
                <a:schemeClr val="bg2"/>
              </a:solidFill>
              <a:round/>
              <a:headEnd/>
              <a:tailEnd/>
            </a:ln>
            <a:effectLst/>
          </p:spPr>
          <p:txBody>
            <a:bodyPr wrap="none" anchor="ctr"/>
            <a:lstStyle/>
            <a:p>
              <a:endParaRPr lang="en-US" dirty="0">
                <a:effectLst>
                  <a:outerShdw blurRad="38100" dist="38100" dir="2700000" algn="tl">
                    <a:srgbClr val="000000">
                      <a:alpha val="43137"/>
                    </a:srgbClr>
                  </a:outerShdw>
                </a:effectLst>
              </a:endParaRPr>
            </a:p>
          </p:txBody>
        </p:sp>
      </p:gr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B5313C-4E39-4DCA-B241-6723E915F580}" type="datetimeFigureOut">
              <a:rPr lang="en-US" smtClean="0"/>
              <a:t>9/28/2017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392F46-270F-47E2-AFF6-1774DD74C9B5}" type="slidenum">
              <a:rPr lang="en-US" smtClean="0"/>
              <a:t>‹#›</a:t>
            </a:fld>
            <a:endParaRPr lang="en-US"/>
          </a:p>
        </p:txBody>
      </p:sp>
    </p:spTree>
    <p:extLst>
      <p:ext uri="{BB962C8B-B14F-4D97-AF65-F5344CB8AC3E}">
        <p14:creationId xmlns:p14="http://schemas.microsoft.com/office/powerpoint/2010/main" val="17815397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4B5313C-4E39-4DCA-B241-6723E915F580}" type="datetimeFigureOut">
              <a:rPr lang="en-US" smtClean="0"/>
              <a:t>9/28/2017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392F46-270F-47E2-AFF6-1774DD74C9B5}" type="slidenum">
              <a:rPr lang="en-US" smtClean="0"/>
              <a:t>‹#›</a:t>
            </a:fld>
            <a:endParaRPr lang="en-US"/>
          </a:p>
        </p:txBody>
      </p:sp>
    </p:spTree>
    <p:extLst>
      <p:ext uri="{BB962C8B-B14F-4D97-AF65-F5344CB8AC3E}">
        <p14:creationId xmlns:p14="http://schemas.microsoft.com/office/powerpoint/2010/main" val="39521573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4B5313C-4E39-4DCA-B241-6723E915F580}" type="datetimeFigureOut">
              <a:rPr lang="en-US" smtClean="0"/>
              <a:t>9/28/2017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392F46-270F-47E2-AFF6-1774DD74C9B5}" type="slidenum">
              <a:rPr lang="en-US" smtClean="0"/>
              <a:t>‹#›</a:t>
            </a:fld>
            <a:endParaRPr lang="en-US"/>
          </a:p>
        </p:txBody>
      </p:sp>
    </p:spTree>
    <p:extLst>
      <p:ext uri="{BB962C8B-B14F-4D97-AF65-F5344CB8AC3E}">
        <p14:creationId xmlns:p14="http://schemas.microsoft.com/office/powerpoint/2010/main" val="32043049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4B5313C-4E39-4DCA-B241-6723E915F580}" type="datetimeFigureOut">
              <a:rPr lang="en-US" smtClean="0"/>
              <a:t>9/28/2017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392F46-270F-47E2-AFF6-1774DD74C9B5}" type="slidenum">
              <a:rPr lang="en-US" smtClean="0"/>
              <a:t>‹#›</a:t>
            </a:fld>
            <a:endParaRPr lang="en-US"/>
          </a:p>
        </p:txBody>
      </p:sp>
    </p:spTree>
    <p:extLst>
      <p:ext uri="{BB962C8B-B14F-4D97-AF65-F5344CB8AC3E}">
        <p14:creationId xmlns:p14="http://schemas.microsoft.com/office/powerpoint/2010/main" val="22706754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4B5313C-4E39-4DCA-B241-6723E915F580}" type="datetimeFigureOut">
              <a:rPr lang="en-US" smtClean="0"/>
              <a:t>9/28/2017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392F46-270F-47E2-AFF6-1774DD74C9B5}" type="slidenum">
              <a:rPr lang="en-US" smtClean="0"/>
              <a:t>‹#›</a:t>
            </a:fld>
            <a:endParaRPr lang="en-US"/>
          </a:p>
        </p:txBody>
      </p:sp>
    </p:spTree>
    <p:extLst>
      <p:ext uri="{BB962C8B-B14F-4D97-AF65-F5344CB8AC3E}">
        <p14:creationId xmlns:p14="http://schemas.microsoft.com/office/powerpoint/2010/main" val="28015748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B5313C-4E39-4DCA-B241-6723E915F580}" type="datetimeFigureOut">
              <a:rPr lang="en-US" smtClean="0"/>
              <a:t>9/28/2017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392F46-270F-47E2-AFF6-1774DD74C9B5}" type="slidenum">
              <a:rPr lang="en-US" smtClean="0"/>
              <a:t>‹#›</a:t>
            </a:fld>
            <a:endParaRPr lang="en-US"/>
          </a:p>
        </p:txBody>
      </p:sp>
    </p:spTree>
    <p:extLst>
      <p:ext uri="{BB962C8B-B14F-4D97-AF65-F5344CB8AC3E}">
        <p14:creationId xmlns:p14="http://schemas.microsoft.com/office/powerpoint/2010/main" val="37647525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B5313C-4E39-4DCA-B241-6723E915F580}" type="datetimeFigureOut">
              <a:rPr lang="en-US" smtClean="0"/>
              <a:t>9/28/2017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392F46-270F-47E2-AFF6-1774DD74C9B5}" type="slidenum">
              <a:rPr lang="en-US" smtClean="0"/>
              <a:t>‹#›</a:t>
            </a:fld>
            <a:endParaRPr lang="en-US"/>
          </a:p>
        </p:txBody>
      </p:sp>
    </p:spTree>
    <p:extLst>
      <p:ext uri="{BB962C8B-B14F-4D97-AF65-F5344CB8AC3E}">
        <p14:creationId xmlns:p14="http://schemas.microsoft.com/office/powerpoint/2010/main" val="42944656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B5313C-4E39-4DCA-B241-6723E915F580}" type="datetimeFigureOut">
              <a:rPr lang="en-US" smtClean="0"/>
              <a:t>9/28/2017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392F46-270F-47E2-AFF6-1774DD74C9B5}" type="slidenum">
              <a:rPr lang="en-US" smtClean="0"/>
              <a:t>‹#›</a:t>
            </a:fld>
            <a:endParaRPr lang="en-US"/>
          </a:p>
        </p:txBody>
      </p:sp>
    </p:spTree>
    <p:extLst>
      <p:ext uri="{BB962C8B-B14F-4D97-AF65-F5344CB8AC3E}">
        <p14:creationId xmlns:p14="http://schemas.microsoft.com/office/powerpoint/2010/main" val="1789841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B5313C-4E39-4DCA-B241-6723E915F580}" type="datetimeFigureOut">
              <a:rPr lang="en-US" smtClean="0"/>
              <a:t>9/28/2017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392F46-270F-47E2-AFF6-1774DD74C9B5}" type="slidenum">
              <a:rPr lang="en-US" smtClean="0"/>
              <a:t>‹#›</a:t>
            </a:fld>
            <a:endParaRPr lang="en-US"/>
          </a:p>
        </p:txBody>
      </p:sp>
    </p:spTree>
    <p:extLst>
      <p:ext uri="{BB962C8B-B14F-4D97-AF65-F5344CB8AC3E}">
        <p14:creationId xmlns:p14="http://schemas.microsoft.com/office/powerpoint/2010/main" val="5032337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B5313C-4E39-4DCA-B241-6723E915F580}" type="datetimeFigureOut">
              <a:rPr lang="en-US" smtClean="0"/>
              <a:t>9/28/2017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392F46-270F-47E2-AFF6-1774DD74C9B5}" type="slidenum">
              <a:rPr lang="en-US" smtClean="0"/>
              <a:t>‹#›</a:t>
            </a:fld>
            <a:endParaRPr lang="en-US"/>
          </a:p>
        </p:txBody>
      </p:sp>
    </p:spTree>
    <p:extLst>
      <p:ext uri="{BB962C8B-B14F-4D97-AF65-F5344CB8AC3E}">
        <p14:creationId xmlns:p14="http://schemas.microsoft.com/office/powerpoint/2010/main" val="2743736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p:txBody>
          <a:bodyPr/>
          <a:lstStyle>
            <a:lvl1pPr>
              <a:lnSpc>
                <a:spcPts val="4000"/>
              </a:lnSpc>
              <a:defRPr>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1pPr>
          </a:lstStyle>
          <a:p>
            <a:r>
              <a:rPr lang="en-US" dirty="0" smtClean="0"/>
              <a:t>Click to edit master title</a:t>
            </a:r>
            <a:endParaRPr lang="en-US" dirty="0"/>
          </a:p>
        </p:txBody>
      </p:sp>
      <p:sp>
        <p:nvSpPr>
          <p:cNvPr id="3" name="Content Placeholder 2"/>
          <p:cNvSpPr>
            <a:spLocks noGrp="1"/>
          </p:cNvSpPr>
          <p:nvPr>
            <p:ph idx="1" hasCustomPrompt="1"/>
          </p:nvPr>
        </p:nvSpPr>
        <p:spPr bwMode="auto"/>
        <p:txBody>
          <a:bodyPr/>
          <a:lstStyle>
            <a:lvl1pPr>
              <a:lnSpc>
                <a:spcPct val="100000"/>
              </a:lnSpc>
              <a:spcBef>
                <a:spcPts val="600"/>
              </a:spcBef>
              <a:spcAft>
                <a:spcPts val="600"/>
              </a:spcAft>
              <a:defRPr>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1pPr>
            <a:lvl2pPr>
              <a:lnSpc>
                <a:spcPct val="100000"/>
              </a:lnSpc>
              <a:spcBef>
                <a:spcPts val="600"/>
              </a:spcBef>
              <a:spcAft>
                <a:spcPts val="600"/>
              </a:spcAft>
              <a:defRPr>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2pPr>
            <a:lvl3pPr>
              <a:lnSpc>
                <a:spcPct val="100000"/>
              </a:lnSpc>
              <a:spcBef>
                <a:spcPts val="600"/>
              </a:spcBef>
              <a:spcAft>
                <a:spcPts val="600"/>
              </a:spcAft>
              <a:defRPr>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3pPr>
            <a:lvl4pPr>
              <a:lnSpc>
                <a:spcPct val="100000"/>
              </a:lnSpc>
              <a:spcBef>
                <a:spcPts val="600"/>
              </a:spcBef>
              <a:spcAft>
                <a:spcPts val="600"/>
              </a:spcAft>
              <a:defRPr sz="24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4pPr>
            <a:lvl5pPr marL="2173288" indent="-339725">
              <a:lnSpc>
                <a:spcPct val="100000"/>
              </a:lnSpc>
              <a:spcBef>
                <a:spcPts val="600"/>
              </a:spcBef>
              <a:spcAft>
                <a:spcPts val="600"/>
              </a:spcAft>
              <a:buClr>
                <a:schemeClr val="tx2"/>
              </a:buClr>
              <a:buSzPct val="125000"/>
              <a:buFont typeface="Arial Narrow" pitchFamily="34" charset="0"/>
              <a:buChar char="–"/>
              <a:defRPr sz="2400" b="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4B5313C-4E39-4DCA-B241-6723E915F580}" type="datetimeFigureOut">
              <a:rPr lang="en-US" smtClean="0"/>
              <a:t>9/28/2017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392F46-270F-47E2-AFF6-1774DD74C9B5}" type="slidenum">
              <a:rPr lang="en-US" smtClean="0"/>
              <a:t>‹#›</a:t>
            </a:fld>
            <a:endParaRPr lang="en-US"/>
          </a:p>
        </p:txBody>
      </p:sp>
    </p:spTree>
    <p:extLst>
      <p:ext uri="{BB962C8B-B14F-4D97-AF65-F5344CB8AC3E}">
        <p14:creationId xmlns:p14="http://schemas.microsoft.com/office/powerpoint/2010/main" val="287074278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2" descr="Clouds"/>
          <p:cNvSpPr>
            <a:spLocks noChangeArrowheads="1"/>
          </p:cNvSpPr>
          <p:nvPr/>
        </p:nvSpPr>
        <p:spPr bwMode="auto">
          <a:xfrm>
            <a:off x="0" y="-23813"/>
            <a:ext cx="9144000" cy="6881813"/>
          </a:xfrm>
          <a:prstGeom prst="rect">
            <a:avLst/>
          </a:prstGeom>
          <a:blipFill dpi="0" rotWithShape="1">
            <a:blip r:embed="rId2" cstate="print"/>
            <a:srcRect/>
            <a:stretch>
              <a:fillRect/>
            </a:stretch>
          </a:blipFill>
          <a:ln w="12700">
            <a:noFill/>
            <a:miter lim="800000"/>
            <a:headEnd type="none" w="sm" len="sm"/>
            <a:tailEnd type="none" w="sm" len="sm"/>
          </a:ln>
          <a:effectLst/>
        </p:spPr>
        <p:txBody>
          <a:bodyPr wrap="none" anchor="ctr"/>
          <a:lstStyle/>
          <a:p>
            <a:pPr defTabSz="820738" fontAlgn="auto">
              <a:spcBef>
                <a:spcPts val="0"/>
              </a:spcBef>
              <a:spcAft>
                <a:spcPts val="0"/>
              </a:spcAft>
              <a:defRPr/>
            </a:pPr>
            <a:endParaRPr lang="en-US" sz="1800" b="0" dirty="0">
              <a:solidFill>
                <a:srgbClr val="000000"/>
              </a:solidFill>
              <a:latin typeface="Arial" pitchFamily="34" charset="0"/>
            </a:endParaRPr>
          </a:p>
        </p:txBody>
      </p:sp>
      <p:sp>
        <p:nvSpPr>
          <p:cNvPr id="5" name="Rectangle 2"/>
          <p:cNvSpPr>
            <a:spLocks noChangeArrowheads="1"/>
          </p:cNvSpPr>
          <p:nvPr/>
        </p:nvSpPr>
        <p:spPr bwMode="auto">
          <a:xfrm>
            <a:off x="203200" y="914400"/>
            <a:ext cx="8737600" cy="1957388"/>
          </a:xfrm>
          <a:prstGeom prst="rect">
            <a:avLst/>
          </a:prstGeom>
          <a:noFill/>
          <a:ln w="9525">
            <a:noFill/>
            <a:miter lim="800000"/>
            <a:headEnd/>
            <a:tailEnd/>
          </a:ln>
        </p:spPr>
        <p:txBody>
          <a:bodyPr lIns="9144" tIns="9144" rIns="9144" bIns="9144"/>
          <a:lstStyle/>
          <a:p>
            <a:pPr fontAlgn="auto">
              <a:spcBef>
                <a:spcPts val="0"/>
              </a:spcBef>
              <a:spcAft>
                <a:spcPts val="0"/>
              </a:spcAft>
              <a:defRPr/>
            </a:pPr>
            <a:endParaRPr lang="en-US" sz="4000" b="0" dirty="0">
              <a:solidFill>
                <a:srgbClr val="FFFFFF"/>
              </a:solidFill>
              <a:latin typeface="Arial" pitchFamily="34" charset="0"/>
            </a:endParaRPr>
          </a:p>
        </p:txBody>
      </p:sp>
      <p:pic>
        <p:nvPicPr>
          <p:cNvPr id="6" name="Picture 4" descr="Boeing_white_standard"/>
          <p:cNvPicPr>
            <a:picLocks noChangeAspect="1" noChangeArrowheads="1"/>
          </p:cNvPicPr>
          <p:nvPr/>
        </p:nvPicPr>
        <p:blipFill>
          <a:blip r:embed="rId3" cstate="print"/>
          <a:srcRect/>
          <a:stretch>
            <a:fillRect/>
          </a:stretch>
        </p:blipFill>
        <p:spPr bwMode="auto">
          <a:xfrm>
            <a:off x="152400" y="152400"/>
            <a:ext cx="1855788" cy="447675"/>
          </a:xfrm>
          <a:prstGeom prst="rect">
            <a:avLst/>
          </a:prstGeom>
          <a:noFill/>
          <a:ln w="9525">
            <a:noFill/>
            <a:miter lim="800000"/>
            <a:headEnd/>
            <a:tailEnd/>
          </a:ln>
        </p:spPr>
      </p:pic>
      <p:grpSp>
        <p:nvGrpSpPr>
          <p:cNvPr id="2" name="Group 5"/>
          <p:cNvGrpSpPr>
            <a:grpSpLocks/>
          </p:cNvGrpSpPr>
          <p:nvPr/>
        </p:nvGrpSpPr>
        <p:grpSpPr bwMode="auto">
          <a:xfrm>
            <a:off x="0" y="2895600"/>
            <a:ext cx="9144000" cy="1471613"/>
            <a:chOff x="0" y="2688"/>
            <a:chExt cx="5760" cy="927"/>
          </a:xfrm>
        </p:grpSpPr>
        <p:pic>
          <p:nvPicPr>
            <p:cNvPr id="8" name="Picture 6" descr="b52conect"/>
            <p:cNvPicPr>
              <a:picLocks noChangeAspect="1" noChangeArrowheads="1"/>
            </p:cNvPicPr>
            <p:nvPr/>
          </p:nvPicPr>
          <p:blipFill>
            <a:blip r:embed="rId4" cstate="print"/>
            <a:srcRect/>
            <a:stretch>
              <a:fillRect/>
            </a:stretch>
          </p:blipFill>
          <p:spPr bwMode="auto">
            <a:xfrm>
              <a:off x="18" y="2808"/>
              <a:ext cx="1104" cy="694"/>
            </a:xfrm>
            <a:prstGeom prst="rect">
              <a:avLst/>
            </a:prstGeom>
            <a:noFill/>
            <a:ln w="9525">
              <a:noFill/>
              <a:miter lim="800000"/>
              <a:headEnd/>
              <a:tailEnd/>
            </a:ln>
          </p:spPr>
        </p:pic>
        <p:pic>
          <p:nvPicPr>
            <p:cNvPr id="9" name="Picture 7"/>
            <p:cNvPicPr>
              <a:picLocks noChangeAspect="1" noChangeArrowheads="1"/>
            </p:cNvPicPr>
            <p:nvPr/>
          </p:nvPicPr>
          <p:blipFill>
            <a:blip r:embed="rId5" cstate="print"/>
            <a:srcRect/>
            <a:stretch>
              <a:fillRect/>
            </a:stretch>
          </p:blipFill>
          <p:spPr bwMode="auto">
            <a:xfrm>
              <a:off x="3600" y="2762"/>
              <a:ext cx="1152" cy="765"/>
            </a:xfrm>
            <a:prstGeom prst="rect">
              <a:avLst/>
            </a:prstGeom>
            <a:noFill/>
            <a:ln w="9525">
              <a:noFill/>
              <a:miter lim="800000"/>
              <a:headEnd/>
              <a:tailEnd/>
            </a:ln>
          </p:spPr>
        </p:pic>
        <p:pic>
          <p:nvPicPr>
            <p:cNvPr id="10" name="Picture 8"/>
            <p:cNvPicPr>
              <a:picLocks noChangeAspect="1" noChangeArrowheads="1"/>
            </p:cNvPicPr>
            <p:nvPr/>
          </p:nvPicPr>
          <p:blipFill>
            <a:blip r:embed="rId6" cstate="print"/>
            <a:srcRect/>
            <a:stretch>
              <a:fillRect/>
            </a:stretch>
          </p:blipFill>
          <p:spPr bwMode="auto">
            <a:xfrm>
              <a:off x="1128" y="2754"/>
              <a:ext cx="1200" cy="774"/>
            </a:xfrm>
            <a:prstGeom prst="rect">
              <a:avLst/>
            </a:prstGeom>
            <a:noFill/>
            <a:ln w="9525">
              <a:noFill/>
              <a:miter lim="800000"/>
              <a:headEnd/>
              <a:tailEnd/>
            </a:ln>
          </p:spPr>
        </p:pic>
        <p:sp>
          <p:nvSpPr>
            <p:cNvPr id="11" name="Rectangle 9"/>
            <p:cNvSpPr>
              <a:spLocks noChangeArrowheads="1"/>
            </p:cNvSpPr>
            <p:nvPr/>
          </p:nvSpPr>
          <p:spPr bwMode="auto">
            <a:xfrm>
              <a:off x="0" y="3511"/>
              <a:ext cx="5760" cy="104"/>
            </a:xfrm>
            <a:prstGeom prst="rect">
              <a:avLst/>
            </a:prstGeom>
            <a:solidFill>
              <a:schemeClr val="bg2"/>
            </a:solidFill>
            <a:ln w="12700">
              <a:solidFill>
                <a:schemeClr val="accent1"/>
              </a:solid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2" name="Rectangle 10"/>
            <p:cNvSpPr>
              <a:spLocks noChangeArrowheads="1"/>
            </p:cNvSpPr>
            <p:nvPr/>
          </p:nvSpPr>
          <p:spPr bwMode="auto">
            <a:xfrm>
              <a:off x="22"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3" name="Rectangle 11"/>
            <p:cNvSpPr>
              <a:spLocks noChangeArrowheads="1"/>
            </p:cNvSpPr>
            <p:nvPr/>
          </p:nvSpPr>
          <p:spPr bwMode="auto">
            <a:xfrm>
              <a:off x="98"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4" name="Rectangle 12"/>
            <p:cNvSpPr>
              <a:spLocks noChangeArrowheads="1"/>
            </p:cNvSpPr>
            <p:nvPr/>
          </p:nvSpPr>
          <p:spPr bwMode="auto">
            <a:xfrm>
              <a:off x="175"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5" name="Rectangle 13"/>
            <p:cNvSpPr>
              <a:spLocks noChangeArrowheads="1"/>
            </p:cNvSpPr>
            <p:nvPr/>
          </p:nvSpPr>
          <p:spPr bwMode="auto">
            <a:xfrm>
              <a:off x="251"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6" name="Rectangle 14"/>
            <p:cNvSpPr>
              <a:spLocks noChangeArrowheads="1"/>
            </p:cNvSpPr>
            <p:nvPr/>
          </p:nvSpPr>
          <p:spPr bwMode="auto">
            <a:xfrm>
              <a:off x="328"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7" name="Rectangle 15"/>
            <p:cNvSpPr>
              <a:spLocks noChangeArrowheads="1"/>
            </p:cNvSpPr>
            <p:nvPr/>
          </p:nvSpPr>
          <p:spPr bwMode="auto">
            <a:xfrm>
              <a:off x="404"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8" name="Rectangle 16"/>
            <p:cNvSpPr>
              <a:spLocks noChangeArrowheads="1"/>
            </p:cNvSpPr>
            <p:nvPr/>
          </p:nvSpPr>
          <p:spPr bwMode="auto">
            <a:xfrm>
              <a:off x="481"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9" name="Rectangle 17"/>
            <p:cNvSpPr>
              <a:spLocks noChangeArrowheads="1"/>
            </p:cNvSpPr>
            <p:nvPr/>
          </p:nvSpPr>
          <p:spPr bwMode="auto">
            <a:xfrm>
              <a:off x="557"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20" name="Rectangle 18"/>
            <p:cNvSpPr>
              <a:spLocks noChangeArrowheads="1"/>
            </p:cNvSpPr>
            <p:nvPr/>
          </p:nvSpPr>
          <p:spPr bwMode="auto">
            <a:xfrm>
              <a:off x="634"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21" name="Rectangle 19"/>
            <p:cNvSpPr>
              <a:spLocks noChangeArrowheads="1"/>
            </p:cNvSpPr>
            <p:nvPr/>
          </p:nvSpPr>
          <p:spPr bwMode="auto">
            <a:xfrm>
              <a:off x="710"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22" name="Rectangle 20"/>
            <p:cNvSpPr>
              <a:spLocks noChangeArrowheads="1"/>
            </p:cNvSpPr>
            <p:nvPr/>
          </p:nvSpPr>
          <p:spPr bwMode="auto">
            <a:xfrm>
              <a:off x="787"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23" name="Rectangle 21"/>
            <p:cNvSpPr>
              <a:spLocks noChangeArrowheads="1"/>
            </p:cNvSpPr>
            <p:nvPr/>
          </p:nvSpPr>
          <p:spPr bwMode="auto">
            <a:xfrm>
              <a:off x="863"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24" name="Rectangle 22"/>
            <p:cNvSpPr>
              <a:spLocks noChangeArrowheads="1"/>
            </p:cNvSpPr>
            <p:nvPr/>
          </p:nvSpPr>
          <p:spPr bwMode="auto">
            <a:xfrm>
              <a:off x="940"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25" name="Rectangle 23"/>
            <p:cNvSpPr>
              <a:spLocks noChangeArrowheads="1"/>
            </p:cNvSpPr>
            <p:nvPr/>
          </p:nvSpPr>
          <p:spPr bwMode="auto">
            <a:xfrm>
              <a:off x="1016"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26" name="Rectangle 24"/>
            <p:cNvSpPr>
              <a:spLocks noChangeArrowheads="1"/>
            </p:cNvSpPr>
            <p:nvPr/>
          </p:nvSpPr>
          <p:spPr bwMode="auto">
            <a:xfrm>
              <a:off x="1093"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27" name="Rectangle 25"/>
            <p:cNvSpPr>
              <a:spLocks noChangeArrowheads="1"/>
            </p:cNvSpPr>
            <p:nvPr/>
          </p:nvSpPr>
          <p:spPr bwMode="auto">
            <a:xfrm>
              <a:off x="1169"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28" name="Rectangle 26"/>
            <p:cNvSpPr>
              <a:spLocks noChangeArrowheads="1"/>
            </p:cNvSpPr>
            <p:nvPr/>
          </p:nvSpPr>
          <p:spPr bwMode="auto">
            <a:xfrm>
              <a:off x="1246"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29" name="Rectangle 27"/>
            <p:cNvSpPr>
              <a:spLocks noChangeArrowheads="1"/>
            </p:cNvSpPr>
            <p:nvPr/>
          </p:nvSpPr>
          <p:spPr bwMode="auto">
            <a:xfrm>
              <a:off x="1322"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30" name="Rectangle 28"/>
            <p:cNvSpPr>
              <a:spLocks noChangeArrowheads="1"/>
            </p:cNvSpPr>
            <p:nvPr/>
          </p:nvSpPr>
          <p:spPr bwMode="auto">
            <a:xfrm>
              <a:off x="1399"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31" name="Rectangle 29"/>
            <p:cNvSpPr>
              <a:spLocks noChangeArrowheads="1"/>
            </p:cNvSpPr>
            <p:nvPr/>
          </p:nvSpPr>
          <p:spPr bwMode="auto">
            <a:xfrm>
              <a:off x="1475"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32" name="Rectangle 30"/>
            <p:cNvSpPr>
              <a:spLocks noChangeArrowheads="1"/>
            </p:cNvSpPr>
            <p:nvPr/>
          </p:nvSpPr>
          <p:spPr bwMode="auto">
            <a:xfrm>
              <a:off x="1552"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33" name="Rectangle 31"/>
            <p:cNvSpPr>
              <a:spLocks noChangeArrowheads="1"/>
            </p:cNvSpPr>
            <p:nvPr/>
          </p:nvSpPr>
          <p:spPr bwMode="auto">
            <a:xfrm>
              <a:off x="1628"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34" name="Rectangle 32"/>
            <p:cNvSpPr>
              <a:spLocks noChangeArrowheads="1"/>
            </p:cNvSpPr>
            <p:nvPr/>
          </p:nvSpPr>
          <p:spPr bwMode="auto">
            <a:xfrm>
              <a:off x="1705"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35" name="Rectangle 33"/>
            <p:cNvSpPr>
              <a:spLocks noChangeArrowheads="1"/>
            </p:cNvSpPr>
            <p:nvPr/>
          </p:nvSpPr>
          <p:spPr bwMode="auto">
            <a:xfrm>
              <a:off x="1781"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36" name="Rectangle 34"/>
            <p:cNvSpPr>
              <a:spLocks noChangeArrowheads="1"/>
            </p:cNvSpPr>
            <p:nvPr/>
          </p:nvSpPr>
          <p:spPr bwMode="auto">
            <a:xfrm>
              <a:off x="1858"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37" name="Rectangle 35"/>
            <p:cNvSpPr>
              <a:spLocks noChangeArrowheads="1"/>
            </p:cNvSpPr>
            <p:nvPr/>
          </p:nvSpPr>
          <p:spPr bwMode="auto">
            <a:xfrm>
              <a:off x="1934"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38" name="Rectangle 36"/>
            <p:cNvSpPr>
              <a:spLocks noChangeArrowheads="1"/>
            </p:cNvSpPr>
            <p:nvPr/>
          </p:nvSpPr>
          <p:spPr bwMode="auto">
            <a:xfrm>
              <a:off x="2011"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39" name="Rectangle 37"/>
            <p:cNvSpPr>
              <a:spLocks noChangeArrowheads="1"/>
            </p:cNvSpPr>
            <p:nvPr/>
          </p:nvSpPr>
          <p:spPr bwMode="auto">
            <a:xfrm>
              <a:off x="2087"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40" name="Rectangle 38"/>
            <p:cNvSpPr>
              <a:spLocks noChangeArrowheads="1"/>
            </p:cNvSpPr>
            <p:nvPr/>
          </p:nvSpPr>
          <p:spPr bwMode="auto">
            <a:xfrm>
              <a:off x="2164"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41" name="Rectangle 39"/>
            <p:cNvSpPr>
              <a:spLocks noChangeArrowheads="1"/>
            </p:cNvSpPr>
            <p:nvPr/>
          </p:nvSpPr>
          <p:spPr bwMode="auto">
            <a:xfrm>
              <a:off x="2240"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42" name="Rectangle 40"/>
            <p:cNvSpPr>
              <a:spLocks noChangeArrowheads="1"/>
            </p:cNvSpPr>
            <p:nvPr/>
          </p:nvSpPr>
          <p:spPr bwMode="auto">
            <a:xfrm>
              <a:off x="2317"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43" name="Rectangle 41"/>
            <p:cNvSpPr>
              <a:spLocks noChangeArrowheads="1"/>
            </p:cNvSpPr>
            <p:nvPr/>
          </p:nvSpPr>
          <p:spPr bwMode="auto">
            <a:xfrm>
              <a:off x="2393"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44" name="Rectangle 42"/>
            <p:cNvSpPr>
              <a:spLocks noChangeArrowheads="1"/>
            </p:cNvSpPr>
            <p:nvPr/>
          </p:nvSpPr>
          <p:spPr bwMode="auto">
            <a:xfrm>
              <a:off x="2470"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45" name="Rectangle 43"/>
            <p:cNvSpPr>
              <a:spLocks noChangeArrowheads="1"/>
            </p:cNvSpPr>
            <p:nvPr/>
          </p:nvSpPr>
          <p:spPr bwMode="auto">
            <a:xfrm>
              <a:off x="2546"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46" name="Rectangle 44"/>
            <p:cNvSpPr>
              <a:spLocks noChangeArrowheads="1"/>
            </p:cNvSpPr>
            <p:nvPr/>
          </p:nvSpPr>
          <p:spPr bwMode="auto">
            <a:xfrm>
              <a:off x="2623"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47" name="Rectangle 45"/>
            <p:cNvSpPr>
              <a:spLocks noChangeArrowheads="1"/>
            </p:cNvSpPr>
            <p:nvPr/>
          </p:nvSpPr>
          <p:spPr bwMode="auto">
            <a:xfrm>
              <a:off x="2699"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48" name="Rectangle 46"/>
            <p:cNvSpPr>
              <a:spLocks noChangeArrowheads="1"/>
            </p:cNvSpPr>
            <p:nvPr/>
          </p:nvSpPr>
          <p:spPr bwMode="auto">
            <a:xfrm>
              <a:off x="2776"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49" name="Rectangle 47"/>
            <p:cNvSpPr>
              <a:spLocks noChangeArrowheads="1"/>
            </p:cNvSpPr>
            <p:nvPr/>
          </p:nvSpPr>
          <p:spPr bwMode="auto">
            <a:xfrm>
              <a:off x="2852" y="3533"/>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50" name="Rectangle 48"/>
            <p:cNvSpPr>
              <a:spLocks noChangeArrowheads="1"/>
            </p:cNvSpPr>
            <p:nvPr/>
          </p:nvSpPr>
          <p:spPr bwMode="auto">
            <a:xfrm>
              <a:off x="2929"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51" name="Rectangle 49"/>
            <p:cNvSpPr>
              <a:spLocks noChangeArrowheads="1"/>
            </p:cNvSpPr>
            <p:nvPr/>
          </p:nvSpPr>
          <p:spPr bwMode="auto">
            <a:xfrm>
              <a:off x="3005"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52" name="Rectangle 50"/>
            <p:cNvSpPr>
              <a:spLocks noChangeArrowheads="1"/>
            </p:cNvSpPr>
            <p:nvPr/>
          </p:nvSpPr>
          <p:spPr bwMode="auto">
            <a:xfrm>
              <a:off x="3082"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53" name="Rectangle 51"/>
            <p:cNvSpPr>
              <a:spLocks noChangeArrowheads="1"/>
            </p:cNvSpPr>
            <p:nvPr/>
          </p:nvSpPr>
          <p:spPr bwMode="auto">
            <a:xfrm>
              <a:off x="3158"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54" name="Rectangle 52"/>
            <p:cNvSpPr>
              <a:spLocks noChangeArrowheads="1"/>
            </p:cNvSpPr>
            <p:nvPr/>
          </p:nvSpPr>
          <p:spPr bwMode="auto">
            <a:xfrm>
              <a:off x="3235"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55" name="Rectangle 53"/>
            <p:cNvSpPr>
              <a:spLocks noChangeArrowheads="1"/>
            </p:cNvSpPr>
            <p:nvPr/>
          </p:nvSpPr>
          <p:spPr bwMode="auto">
            <a:xfrm>
              <a:off x="3311"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56" name="Rectangle 54"/>
            <p:cNvSpPr>
              <a:spLocks noChangeArrowheads="1"/>
            </p:cNvSpPr>
            <p:nvPr/>
          </p:nvSpPr>
          <p:spPr bwMode="auto">
            <a:xfrm>
              <a:off x="3388"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57" name="Rectangle 55"/>
            <p:cNvSpPr>
              <a:spLocks noChangeArrowheads="1"/>
            </p:cNvSpPr>
            <p:nvPr/>
          </p:nvSpPr>
          <p:spPr bwMode="auto">
            <a:xfrm>
              <a:off x="3464"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58" name="Rectangle 56"/>
            <p:cNvSpPr>
              <a:spLocks noChangeArrowheads="1"/>
            </p:cNvSpPr>
            <p:nvPr/>
          </p:nvSpPr>
          <p:spPr bwMode="auto">
            <a:xfrm>
              <a:off x="3541"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59" name="Rectangle 57"/>
            <p:cNvSpPr>
              <a:spLocks noChangeArrowheads="1"/>
            </p:cNvSpPr>
            <p:nvPr/>
          </p:nvSpPr>
          <p:spPr bwMode="auto">
            <a:xfrm>
              <a:off x="3617"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60" name="Rectangle 58"/>
            <p:cNvSpPr>
              <a:spLocks noChangeArrowheads="1"/>
            </p:cNvSpPr>
            <p:nvPr/>
          </p:nvSpPr>
          <p:spPr bwMode="auto">
            <a:xfrm>
              <a:off x="3694"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61" name="Rectangle 59"/>
            <p:cNvSpPr>
              <a:spLocks noChangeArrowheads="1"/>
            </p:cNvSpPr>
            <p:nvPr/>
          </p:nvSpPr>
          <p:spPr bwMode="auto">
            <a:xfrm>
              <a:off x="3770"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62" name="Rectangle 60"/>
            <p:cNvSpPr>
              <a:spLocks noChangeArrowheads="1"/>
            </p:cNvSpPr>
            <p:nvPr/>
          </p:nvSpPr>
          <p:spPr bwMode="auto">
            <a:xfrm>
              <a:off x="3847"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63" name="Rectangle 61"/>
            <p:cNvSpPr>
              <a:spLocks noChangeArrowheads="1"/>
            </p:cNvSpPr>
            <p:nvPr/>
          </p:nvSpPr>
          <p:spPr bwMode="auto">
            <a:xfrm>
              <a:off x="3923"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64" name="Rectangle 62"/>
            <p:cNvSpPr>
              <a:spLocks noChangeArrowheads="1"/>
            </p:cNvSpPr>
            <p:nvPr/>
          </p:nvSpPr>
          <p:spPr bwMode="auto">
            <a:xfrm>
              <a:off x="4000"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65" name="Rectangle 63"/>
            <p:cNvSpPr>
              <a:spLocks noChangeArrowheads="1"/>
            </p:cNvSpPr>
            <p:nvPr/>
          </p:nvSpPr>
          <p:spPr bwMode="auto">
            <a:xfrm>
              <a:off x="4076"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66" name="Rectangle 64"/>
            <p:cNvSpPr>
              <a:spLocks noChangeArrowheads="1"/>
            </p:cNvSpPr>
            <p:nvPr/>
          </p:nvSpPr>
          <p:spPr bwMode="auto">
            <a:xfrm>
              <a:off x="4153"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67" name="Rectangle 65"/>
            <p:cNvSpPr>
              <a:spLocks noChangeArrowheads="1"/>
            </p:cNvSpPr>
            <p:nvPr/>
          </p:nvSpPr>
          <p:spPr bwMode="auto">
            <a:xfrm>
              <a:off x="4229"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68" name="Rectangle 66"/>
            <p:cNvSpPr>
              <a:spLocks noChangeArrowheads="1"/>
            </p:cNvSpPr>
            <p:nvPr/>
          </p:nvSpPr>
          <p:spPr bwMode="auto">
            <a:xfrm>
              <a:off x="4306"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69" name="Rectangle 67"/>
            <p:cNvSpPr>
              <a:spLocks noChangeArrowheads="1"/>
            </p:cNvSpPr>
            <p:nvPr/>
          </p:nvSpPr>
          <p:spPr bwMode="auto">
            <a:xfrm>
              <a:off x="4382"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70" name="Rectangle 68"/>
            <p:cNvSpPr>
              <a:spLocks noChangeArrowheads="1"/>
            </p:cNvSpPr>
            <p:nvPr/>
          </p:nvSpPr>
          <p:spPr bwMode="auto">
            <a:xfrm>
              <a:off x="4459"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71" name="Rectangle 69"/>
            <p:cNvSpPr>
              <a:spLocks noChangeArrowheads="1"/>
            </p:cNvSpPr>
            <p:nvPr/>
          </p:nvSpPr>
          <p:spPr bwMode="auto">
            <a:xfrm>
              <a:off x="4535"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72" name="Rectangle 70"/>
            <p:cNvSpPr>
              <a:spLocks noChangeArrowheads="1"/>
            </p:cNvSpPr>
            <p:nvPr/>
          </p:nvSpPr>
          <p:spPr bwMode="auto">
            <a:xfrm>
              <a:off x="4612"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73" name="Rectangle 71"/>
            <p:cNvSpPr>
              <a:spLocks noChangeArrowheads="1"/>
            </p:cNvSpPr>
            <p:nvPr/>
          </p:nvSpPr>
          <p:spPr bwMode="auto">
            <a:xfrm>
              <a:off x="4688"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74" name="Rectangle 72"/>
            <p:cNvSpPr>
              <a:spLocks noChangeArrowheads="1"/>
            </p:cNvSpPr>
            <p:nvPr/>
          </p:nvSpPr>
          <p:spPr bwMode="auto">
            <a:xfrm>
              <a:off x="4765"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75" name="Rectangle 73"/>
            <p:cNvSpPr>
              <a:spLocks noChangeArrowheads="1"/>
            </p:cNvSpPr>
            <p:nvPr/>
          </p:nvSpPr>
          <p:spPr bwMode="auto">
            <a:xfrm>
              <a:off x="4841"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76" name="Rectangle 74"/>
            <p:cNvSpPr>
              <a:spLocks noChangeArrowheads="1"/>
            </p:cNvSpPr>
            <p:nvPr/>
          </p:nvSpPr>
          <p:spPr bwMode="auto">
            <a:xfrm>
              <a:off x="4918"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77" name="Rectangle 75"/>
            <p:cNvSpPr>
              <a:spLocks noChangeArrowheads="1"/>
            </p:cNvSpPr>
            <p:nvPr/>
          </p:nvSpPr>
          <p:spPr bwMode="auto">
            <a:xfrm>
              <a:off x="4994"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78" name="Rectangle 76"/>
            <p:cNvSpPr>
              <a:spLocks noChangeArrowheads="1"/>
            </p:cNvSpPr>
            <p:nvPr/>
          </p:nvSpPr>
          <p:spPr bwMode="auto">
            <a:xfrm>
              <a:off x="5071"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79" name="Rectangle 77"/>
            <p:cNvSpPr>
              <a:spLocks noChangeArrowheads="1"/>
            </p:cNvSpPr>
            <p:nvPr/>
          </p:nvSpPr>
          <p:spPr bwMode="auto">
            <a:xfrm>
              <a:off x="5147"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80" name="Rectangle 78"/>
            <p:cNvSpPr>
              <a:spLocks noChangeArrowheads="1"/>
            </p:cNvSpPr>
            <p:nvPr/>
          </p:nvSpPr>
          <p:spPr bwMode="auto">
            <a:xfrm>
              <a:off x="5224"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81" name="Rectangle 79"/>
            <p:cNvSpPr>
              <a:spLocks noChangeArrowheads="1"/>
            </p:cNvSpPr>
            <p:nvPr/>
          </p:nvSpPr>
          <p:spPr bwMode="auto">
            <a:xfrm>
              <a:off x="5300"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82" name="Rectangle 80"/>
            <p:cNvSpPr>
              <a:spLocks noChangeArrowheads="1"/>
            </p:cNvSpPr>
            <p:nvPr/>
          </p:nvSpPr>
          <p:spPr bwMode="auto">
            <a:xfrm>
              <a:off x="5377"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83" name="Rectangle 81"/>
            <p:cNvSpPr>
              <a:spLocks noChangeArrowheads="1"/>
            </p:cNvSpPr>
            <p:nvPr/>
          </p:nvSpPr>
          <p:spPr bwMode="auto">
            <a:xfrm>
              <a:off x="5453"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84" name="Rectangle 82"/>
            <p:cNvSpPr>
              <a:spLocks noChangeArrowheads="1"/>
            </p:cNvSpPr>
            <p:nvPr/>
          </p:nvSpPr>
          <p:spPr bwMode="auto">
            <a:xfrm>
              <a:off x="5530"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85" name="Rectangle 83"/>
            <p:cNvSpPr>
              <a:spLocks noChangeArrowheads="1"/>
            </p:cNvSpPr>
            <p:nvPr/>
          </p:nvSpPr>
          <p:spPr bwMode="auto">
            <a:xfrm>
              <a:off x="5606"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86" name="Rectangle 84"/>
            <p:cNvSpPr>
              <a:spLocks noChangeArrowheads="1"/>
            </p:cNvSpPr>
            <p:nvPr/>
          </p:nvSpPr>
          <p:spPr bwMode="auto">
            <a:xfrm>
              <a:off x="5683" y="3534"/>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87" name="Rectangle 85"/>
            <p:cNvSpPr>
              <a:spLocks noChangeArrowheads="1"/>
            </p:cNvSpPr>
            <p:nvPr/>
          </p:nvSpPr>
          <p:spPr bwMode="auto">
            <a:xfrm>
              <a:off x="0" y="2696"/>
              <a:ext cx="5760" cy="104"/>
            </a:xfrm>
            <a:prstGeom prst="rect">
              <a:avLst/>
            </a:prstGeom>
            <a:solidFill>
              <a:schemeClr val="accent1"/>
            </a:solidFill>
            <a:ln w="12700">
              <a:solidFill>
                <a:schemeClr val="accent1"/>
              </a:solid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88" name="Rectangle 86"/>
            <p:cNvSpPr>
              <a:spLocks noChangeArrowheads="1"/>
            </p:cNvSpPr>
            <p:nvPr/>
          </p:nvSpPr>
          <p:spPr bwMode="auto">
            <a:xfrm>
              <a:off x="0" y="2688"/>
              <a:ext cx="5760" cy="104"/>
            </a:xfrm>
            <a:prstGeom prst="rect">
              <a:avLst/>
            </a:prstGeom>
            <a:solidFill>
              <a:schemeClr val="bg2"/>
            </a:solidFill>
            <a:ln w="12700">
              <a:solidFill>
                <a:schemeClr val="accent1"/>
              </a:solid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89" name="Rectangle 87"/>
            <p:cNvSpPr>
              <a:spLocks noChangeArrowheads="1"/>
            </p:cNvSpPr>
            <p:nvPr/>
          </p:nvSpPr>
          <p:spPr bwMode="auto">
            <a:xfrm>
              <a:off x="22"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90" name="Rectangle 88"/>
            <p:cNvSpPr>
              <a:spLocks noChangeArrowheads="1"/>
            </p:cNvSpPr>
            <p:nvPr/>
          </p:nvSpPr>
          <p:spPr bwMode="auto">
            <a:xfrm>
              <a:off x="98"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91" name="Rectangle 89"/>
            <p:cNvSpPr>
              <a:spLocks noChangeArrowheads="1"/>
            </p:cNvSpPr>
            <p:nvPr/>
          </p:nvSpPr>
          <p:spPr bwMode="auto">
            <a:xfrm>
              <a:off x="175"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92" name="Rectangle 90"/>
            <p:cNvSpPr>
              <a:spLocks noChangeArrowheads="1"/>
            </p:cNvSpPr>
            <p:nvPr/>
          </p:nvSpPr>
          <p:spPr bwMode="auto">
            <a:xfrm>
              <a:off x="251"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93" name="Rectangle 91"/>
            <p:cNvSpPr>
              <a:spLocks noChangeArrowheads="1"/>
            </p:cNvSpPr>
            <p:nvPr/>
          </p:nvSpPr>
          <p:spPr bwMode="auto">
            <a:xfrm>
              <a:off x="328"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94" name="Rectangle 92"/>
            <p:cNvSpPr>
              <a:spLocks noChangeArrowheads="1"/>
            </p:cNvSpPr>
            <p:nvPr/>
          </p:nvSpPr>
          <p:spPr bwMode="auto">
            <a:xfrm>
              <a:off x="404"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95" name="Rectangle 93"/>
            <p:cNvSpPr>
              <a:spLocks noChangeArrowheads="1"/>
            </p:cNvSpPr>
            <p:nvPr/>
          </p:nvSpPr>
          <p:spPr bwMode="auto">
            <a:xfrm>
              <a:off x="481"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96" name="Rectangle 94"/>
            <p:cNvSpPr>
              <a:spLocks noChangeArrowheads="1"/>
            </p:cNvSpPr>
            <p:nvPr/>
          </p:nvSpPr>
          <p:spPr bwMode="auto">
            <a:xfrm>
              <a:off x="557"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97" name="Rectangle 95"/>
            <p:cNvSpPr>
              <a:spLocks noChangeArrowheads="1"/>
            </p:cNvSpPr>
            <p:nvPr/>
          </p:nvSpPr>
          <p:spPr bwMode="auto">
            <a:xfrm>
              <a:off x="634"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98" name="Rectangle 96"/>
            <p:cNvSpPr>
              <a:spLocks noChangeArrowheads="1"/>
            </p:cNvSpPr>
            <p:nvPr/>
          </p:nvSpPr>
          <p:spPr bwMode="auto">
            <a:xfrm>
              <a:off x="710"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99" name="Rectangle 97"/>
            <p:cNvSpPr>
              <a:spLocks noChangeArrowheads="1"/>
            </p:cNvSpPr>
            <p:nvPr/>
          </p:nvSpPr>
          <p:spPr bwMode="auto">
            <a:xfrm>
              <a:off x="787"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00" name="Rectangle 98"/>
            <p:cNvSpPr>
              <a:spLocks noChangeArrowheads="1"/>
            </p:cNvSpPr>
            <p:nvPr/>
          </p:nvSpPr>
          <p:spPr bwMode="auto">
            <a:xfrm>
              <a:off x="863"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01" name="Rectangle 99"/>
            <p:cNvSpPr>
              <a:spLocks noChangeArrowheads="1"/>
            </p:cNvSpPr>
            <p:nvPr/>
          </p:nvSpPr>
          <p:spPr bwMode="auto">
            <a:xfrm>
              <a:off x="940"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02" name="Rectangle 100"/>
            <p:cNvSpPr>
              <a:spLocks noChangeArrowheads="1"/>
            </p:cNvSpPr>
            <p:nvPr/>
          </p:nvSpPr>
          <p:spPr bwMode="auto">
            <a:xfrm>
              <a:off x="1016"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03" name="Rectangle 101"/>
            <p:cNvSpPr>
              <a:spLocks noChangeArrowheads="1"/>
            </p:cNvSpPr>
            <p:nvPr/>
          </p:nvSpPr>
          <p:spPr bwMode="auto">
            <a:xfrm>
              <a:off x="1093"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04" name="Rectangle 102"/>
            <p:cNvSpPr>
              <a:spLocks noChangeArrowheads="1"/>
            </p:cNvSpPr>
            <p:nvPr/>
          </p:nvSpPr>
          <p:spPr bwMode="auto">
            <a:xfrm>
              <a:off x="1169"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05" name="Rectangle 103"/>
            <p:cNvSpPr>
              <a:spLocks noChangeArrowheads="1"/>
            </p:cNvSpPr>
            <p:nvPr/>
          </p:nvSpPr>
          <p:spPr bwMode="auto">
            <a:xfrm>
              <a:off x="1246"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06" name="Rectangle 104"/>
            <p:cNvSpPr>
              <a:spLocks noChangeArrowheads="1"/>
            </p:cNvSpPr>
            <p:nvPr/>
          </p:nvSpPr>
          <p:spPr bwMode="auto">
            <a:xfrm>
              <a:off x="1322"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07" name="Rectangle 105"/>
            <p:cNvSpPr>
              <a:spLocks noChangeArrowheads="1"/>
            </p:cNvSpPr>
            <p:nvPr/>
          </p:nvSpPr>
          <p:spPr bwMode="auto">
            <a:xfrm>
              <a:off x="1399"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08" name="Rectangle 106"/>
            <p:cNvSpPr>
              <a:spLocks noChangeArrowheads="1"/>
            </p:cNvSpPr>
            <p:nvPr/>
          </p:nvSpPr>
          <p:spPr bwMode="auto">
            <a:xfrm>
              <a:off x="1475"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09" name="Rectangle 107"/>
            <p:cNvSpPr>
              <a:spLocks noChangeArrowheads="1"/>
            </p:cNvSpPr>
            <p:nvPr/>
          </p:nvSpPr>
          <p:spPr bwMode="auto">
            <a:xfrm>
              <a:off x="1552"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10" name="Rectangle 108"/>
            <p:cNvSpPr>
              <a:spLocks noChangeArrowheads="1"/>
            </p:cNvSpPr>
            <p:nvPr/>
          </p:nvSpPr>
          <p:spPr bwMode="auto">
            <a:xfrm>
              <a:off x="1628"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11" name="Rectangle 109"/>
            <p:cNvSpPr>
              <a:spLocks noChangeArrowheads="1"/>
            </p:cNvSpPr>
            <p:nvPr/>
          </p:nvSpPr>
          <p:spPr bwMode="auto">
            <a:xfrm>
              <a:off x="1705"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12" name="Rectangle 110"/>
            <p:cNvSpPr>
              <a:spLocks noChangeArrowheads="1"/>
            </p:cNvSpPr>
            <p:nvPr/>
          </p:nvSpPr>
          <p:spPr bwMode="auto">
            <a:xfrm>
              <a:off x="1781"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13" name="Rectangle 111"/>
            <p:cNvSpPr>
              <a:spLocks noChangeArrowheads="1"/>
            </p:cNvSpPr>
            <p:nvPr/>
          </p:nvSpPr>
          <p:spPr bwMode="auto">
            <a:xfrm>
              <a:off x="1858"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14" name="Rectangle 112"/>
            <p:cNvSpPr>
              <a:spLocks noChangeArrowheads="1"/>
            </p:cNvSpPr>
            <p:nvPr/>
          </p:nvSpPr>
          <p:spPr bwMode="auto">
            <a:xfrm>
              <a:off x="1934"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15" name="Rectangle 113"/>
            <p:cNvSpPr>
              <a:spLocks noChangeArrowheads="1"/>
            </p:cNvSpPr>
            <p:nvPr/>
          </p:nvSpPr>
          <p:spPr bwMode="auto">
            <a:xfrm>
              <a:off x="2011"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16" name="Rectangle 114"/>
            <p:cNvSpPr>
              <a:spLocks noChangeArrowheads="1"/>
            </p:cNvSpPr>
            <p:nvPr/>
          </p:nvSpPr>
          <p:spPr bwMode="auto">
            <a:xfrm>
              <a:off x="2087"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17" name="Rectangle 115"/>
            <p:cNvSpPr>
              <a:spLocks noChangeArrowheads="1"/>
            </p:cNvSpPr>
            <p:nvPr/>
          </p:nvSpPr>
          <p:spPr bwMode="auto">
            <a:xfrm>
              <a:off x="2164"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18" name="Rectangle 116"/>
            <p:cNvSpPr>
              <a:spLocks noChangeArrowheads="1"/>
            </p:cNvSpPr>
            <p:nvPr/>
          </p:nvSpPr>
          <p:spPr bwMode="auto">
            <a:xfrm>
              <a:off x="2240"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19" name="Rectangle 117"/>
            <p:cNvSpPr>
              <a:spLocks noChangeArrowheads="1"/>
            </p:cNvSpPr>
            <p:nvPr/>
          </p:nvSpPr>
          <p:spPr bwMode="auto">
            <a:xfrm>
              <a:off x="2317"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20" name="Rectangle 118"/>
            <p:cNvSpPr>
              <a:spLocks noChangeArrowheads="1"/>
            </p:cNvSpPr>
            <p:nvPr/>
          </p:nvSpPr>
          <p:spPr bwMode="auto">
            <a:xfrm>
              <a:off x="2393"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21" name="Rectangle 119"/>
            <p:cNvSpPr>
              <a:spLocks noChangeArrowheads="1"/>
            </p:cNvSpPr>
            <p:nvPr/>
          </p:nvSpPr>
          <p:spPr bwMode="auto">
            <a:xfrm>
              <a:off x="2470"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22" name="Rectangle 120"/>
            <p:cNvSpPr>
              <a:spLocks noChangeArrowheads="1"/>
            </p:cNvSpPr>
            <p:nvPr/>
          </p:nvSpPr>
          <p:spPr bwMode="auto">
            <a:xfrm>
              <a:off x="2546"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23" name="Rectangle 121"/>
            <p:cNvSpPr>
              <a:spLocks noChangeArrowheads="1"/>
            </p:cNvSpPr>
            <p:nvPr/>
          </p:nvSpPr>
          <p:spPr bwMode="auto">
            <a:xfrm>
              <a:off x="2623"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24" name="Rectangle 122"/>
            <p:cNvSpPr>
              <a:spLocks noChangeArrowheads="1"/>
            </p:cNvSpPr>
            <p:nvPr/>
          </p:nvSpPr>
          <p:spPr bwMode="auto">
            <a:xfrm>
              <a:off x="2699"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25" name="Rectangle 123"/>
            <p:cNvSpPr>
              <a:spLocks noChangeArrowheads="1"/>
            </p:cNvSpPr>
            <p:nvPr/>
          </p:nvSpPr>
          <p:spPr bwMode="auto">
            <a:xfrm>
              <a:off x="2776"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26" name="Rectangle 124"/>
            <p:cNvSpPr>
              <a:spLocks noChangeArrowheads="1"/>
            </p:cNvSpPr>
            <p:nvPr/>
          </p:nvSpPr>
          <p:spPr bwMode="auto">
            <a:xfrm>
              <a:off x="2852" y="2710"/>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27" name="Rectangle 125"/>
            <p:cNvSpPr>
              <a:spLocks noChangeArrowheads="1"/>
            </p:cNvSpPr>
            <p:nvPr/>
          </p:nvSpPr>
          <p:spPr bwMode="auto">
            <a:xfrm>
              <a:off x="2929"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28" name="Rectangle 126"/>
            <p:cNvSpPr>
              <a:spLocks noChangeArrowheads="1"/>
            </p:cNvSpPr>
            <p:nvPr/>
          </p:nvSpPr>
          <p:spPr bwMode="auto">
            <a:xfrm>
              <a:off x="3005"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29" name="Rectangle 127"/>
            <p:cNvSpPr>
              <a:spLocks noChangeArrowheads="1"/>
            </p:cNvSpPr>
            <p:nvPr/>
          </p:nvSpPr>
          <p:spPr bwMode="auto">
            <a:xfrm>
              <a:off x="3082"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30" name="Rectangle 128"/>
            <p:cNvSpPr>
              <a:spLocks noChangeArrowheads="1"/>
            </p:cNvSpPr>
            <p:nvPr/>
          </p:nvSpPr>
          <p:spPr bwMode="auto">
            <a:xfrm>
              <a:off x="3158"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31" name="Rectangle 129"/>
            <p:cNvSpPr>
              <a:spLocks noChangeArrowheads="1"/>
            </p:cNvSpPr>
            <p:nvPr/>
          </p:nvSpPr>
          <p:spPr bwMode="auto">
            <a:xfrm>
              <a:off x="3235"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32" name="Rectangle 130"/>
            <p:cNvSpPr>
              <a:spLocks noChangeArrowheads="1"/>
            </p:cNvSpPr>
            <p:nvPr/>
          </p:nvSpPr>
          <p:spPr bwMode="auto">
            <a:xfrm>
              <a:off x="3311"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33" name="Rectangle 131"/>
            <p:cNvSpPr>
              <a:spLocks noChangeArrowheads="1"/>
            </p:cNvSpPr>
            <p:nvPr/>
          </p:nvSpPr>
          <p:spPr bwMode="auto">
            <a:xfrm>
              <a:off x="3388"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34" name="Rectangle 132"/>
            <p:cNvSpPr>
              <a:spLocks noChangeArrowheads="1"/>
            </p:cNvSpPr>
            <p:nvPr/>
          </p:nvSpPr>
          <p:spPr bwMode="auto">
            <a:xfrm>
              <a:off x="3464"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35" name="Rectangle 133"/>
            <p:cNvSpPr>
              <a:spLocks noChangeArrowheads="1"/>
            </p:cNvSpPr>
            <p:nvPr/>
          </p:nvSpPr>
          <p:spPr bwMode="auto">
            <a:xfrm>
              <a:off x="3541"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36" name="Rectangle 134"/>
            <p:cNvSpPr>
              <a:spLocks noChangeArrowheads="1"/>
            </p:cNvSpPr>
            <p:nvPr/>
          </p:nvSpPr>
          <p:spPr bwMode="auto">
            <a:xfrm>
              <a:off x="3617"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37" name="Rectangle 135"/>
            <p:cNvSpPr>
              <a:spLocks noChangeArrowheads="1"/>
            </p:cNvSpPr>
            <p:nvPr/>
          </p:nvSpPr>
          <p:spPr bwMode="auto">
            <a:xfrm>
              <a:off x="3694"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38" name="Rectangle 136"/>
            <p:cNvSpPr>
              <a:spLocks noChangeArrowheads="1"/>
            </p:cNvSpPr>
            <p:nvPr/>
          </p:nvSpPr>
          <p:spPr bwMode="auto">
            <a:xfrm>
              <a:off x="3770"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39" name="Rectangle 137"/>
            <p:cNvSpPr>
              <a:spLocks noChangeArrowheads="1"/>
            </p:cNvSpPr>
            <p:nvPr/>
          </p:nvSpPr>
          <p:spPr bwMode="auto">
            <a:xfrm>
              <a:off x="3847"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40" name="Rectangle 138"/>
            <p:cNvSpPr>
              <a:spLocks noChangeArrowheads="1"/>
            </p:cNvSpPr>
            <p:nvPr/>
          </p:nvSpPr>
          <p:spPr bwMode="auto">
            <a:xfrm>
              <a:off x="3923"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41" name="Rectangle 139"/>
            <p:cNvSpPr>
              <a:spLocks noChangeArrowheads="1"/>
            </p:cNvSpPr>
            <p:nvPr/>
          </p:nvSpPr>
          <p:spPr bwMode="auto">
            <a:xfrm>
              <a:off x="4000"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42" name="Rectangle 140"/>
            <p:cNvSpPr>
              <a:spLocks noChangeArrowheads="1"/>
            </p:cNvSpPr>
            <p:nvPr/>
          </p:nvSpPr>
          <p:spPr bwMode="auto">
            <a:xfrm>
              <a:off x="4076"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43" name="Rectangle 141"/>
            <p:cNvSpPr>
              <a:spLocks noChangeArrowheads="1"/>
            </p:cNvSpPr>
            <p:nvPr/>
          </p:nvSpPr>
          <p:spPr bwMode="auto">
            <a:xfrm>
              <a:off x="4153"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44" name="Rectangle 142"/>
            <p:cNvSpPr>
              <a:spLocks noChangeArrowheads="1"/>
            </p:cNvSpPr>
            <p:nvPr/>
          </p:nvSpPr>
          <p:spPr bwMode="auto">
            <a:xfrm>
              <a:off x="4229"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45" name="Rectangle 143"/>
            <p:cNvSpPr>
              <a:spLocks noChangeArrowheads="1"/>
            </p:cNvSpPr>
            <p:nvPr/>
          </p:nvSpPr>
          <p:spPr bwMode="auto">
            <a:xfrm>
              <a:off x="4306"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46" name="Rectangle 144"/>
            <p:cNvSpPr>
              <a:spLocks noChangeArrowheads="1"/>
            </p:cNvSpPr>
            <p:nvPr/>
          </p:nvSpPr>
          <p:spPr bwMode="auto">
            <a:xfrm>
              <a:off x="4382"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47" name="Rectangle 145"/>
            <p:cNvSpPr>
              <a:spLocks noChangeArrowheads="1"/>
            </p:cNvSpPr>
            <p:nvPr/>
          </p:nvSpPr>
          <p:spPr bwMode="auto">
            <a:xfrm>
              <a:off x="4459"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48" name="Rectangle 146"/>
            <p:cNvSpPr>
              <a:spLocks noChangeArrowheads="1"/>
            </p:cNvSpPr>
            <p:nvPr/>
          </p:nvSpPr>
          <p:spPr bwMode="auto">
            <a:xfrm>
              <a:off x="4535"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49" name="Rectangle 147"/>
            <p:cNvSpPr>
              <a:spLocks noChangeArrowheads="1"/>
            </p:cNvSpPr>
            <p:nvPr/>
          </p:nvSpPr>
          <p:spPr bwMode="auto">
            <a:xfrm>
              <a:off x="4612"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50" name="Rectangle 148"/>
            <p:cNvSpPr>
              <a:spLocks noChangeArrowheads="1"/>
            </p:cNvSpPr>
            <p:nvPr/>
          </p:nvSpPr>
          <p:spPr bwMode="auto">
            <a:xfrm>
              <a:off x="4688"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51" name="Rectangle 149"/>
            <p:cNvSpPr>
              <a:spLocks noChangeArrowheads="1"/>
            </p:cNvSpPr>
            <p:nvPr/>
          </p:nvSpPr>
          <p:spPr bwMode="auto">
            <a:xfrm>
              <a:off x="4765"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52" name="Rectangle 150"/>
            <p:cNvSpPr>
              <a:spLocks noChangeArrowheads="1"/>
            </p:cNvSpPr>
            <p:nvPr/>
          </p:nvSpPr>
          <p:spPr bwMode="auto">
            <a:xfrm>
              <a:off x="4841"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53" name="Rectangle 151"/>
            <p:cNvSpPr>
              <a:spLocks noChangeArrowheads="1"/>
            </p:cNvSpPr>
            <p:nvPr/>
          </p:nvSpPr>
          <p:spPr bwMode="auto">
            <a:xfrm>
              <a:off x="4918"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54" name="Rectangle 152"/>
            <p:cNvSpPr>
              <a:spLocks noChangeArrowheads="1"/>
            </p:cNvSpPr>
            <p:nvPr/>
          </p:nvSpPr>
          <p:spPr bwMode="auto">
            <a:xfrm>
              <a:off x="4994"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55" name="Rectangle 153"/>
            <p:cNvSpPr>
              <a:spLocks noChangeArrowheads="1"/>
            </p:cNvSpPr>
            <p:nvPr/>
          </p:nvSpPr>
          <p:spPr bwMode="auto">
            <a:xfrm>
              <a:off x="5071"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56" name="Rectangle 154"/>
            <p:cNvSpPr>
              <a:spLocks noChangeArrowheads="1"/>
            </p:cNvSpPr>
            <p:nvPr/>
          </p:nvSpPr>
          <p:spPr bwMode="auto">
            <a:xfrm>
              <a:off x="5147"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57" name="Rectangle 155"/>
            <p:cNvSpPr>
              <a:spLocks noChangeArrowheads="1"/>
            </p:cNvSpPr>
            <p:nvPr/>
          </p:nvSpPr>
          <p:spPr bwMode="auto">
            <a:xfrm>
              <a:off x="5224"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58" name="Rectangle 156"/>
            <p:cNvSpPr>
              <a:spLocks noChangeArrowheads="1"/>
            </p:cNvSpPr>
            <p:nvPr/>
          </p:nvSpPr>
          <p:spPr bwMode="auto">
            <a:xfrm>
              <a:off x="5300"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59" name="Rectangle 157"/>
            <p:cNvSpPr>
              <a:spLocks noChangeArrowheads="1"/>
            </p:cNvSpPr>
            <p:nvPr/>
          </p:nvSpPr>
          <p:spPr bwMode="auto">
            <a:xfrm>
              <a:off x="5377"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60" name="Rectangle 158"/>
            <p:cNvSpPr>
              <a:spLocks noChangeArrowheads="1"/>
            </p:cNvSpPr>
            <p:nvPr/>
          </p:nvSpPr>
          <p:spPr bwMode="auto">
            <a:xfrm>
              <a:off x="5453"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61" name="Rectangle 159"/>
            <p:cNvSpPr>
              <a:spLocks noChangeArrowheads="1"/>
            </p:cNvSpPr>
            <p:nvPr/>
          </p:nvSpPr>
          <p:spPr bwMode="auto">
            <a:xfrm>
              <a:off x="5530"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62" name="Rectangle 160"/>
            <p:cNvSpPr>
              <a:spLocks noChangeArrowheads="1"/>
            </p:cNvSpPr>
            <p:nvPr/>
          </p:nvSpPr>
          <p:spPr bwMode="auto">
            <a:xfrm>
              <a:off x="5606"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163" name="Rectangle 161"/>
            <p:cNvSpPr>
              <a:spLocks noChangeArrowheads="1"/>
            </p:cNvSpPr>
            <p:nvPr/>
          </p:nvSpPr>
          <p:spPr bwMode="auto">
            <a:xfrm>
              <a:off x="5683" y="2711"/>
              <a:ext cx="39" cy="60"/>
            </a:xfrm>
            <a:prstGeom prst="rect">
              <a:avLst/>
            </a:prstGeom>
            <a:solidFill>
              <a:schemeClr val="bg1"/>
            </a:solidFill>
            <a:ln w="12700">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pic>
          <p:nvPicPr>
            <p:cNvPr id="164" name="Picture 162"/>
            <p:cNvPicPr>
              <a:picLocks noChangeAspect="1" noChangeArrowheads="1"/>
            </p:cNvPicPr>
            <p:nvPr/>
          </p:nvPicPr>
          <p:blipFill>
            <a:blip r:embed="rId7" cstate="print"/>
            <a:srcRect/>
            <a:stretch>
              <a:fillRect/>
            </a:stretch>
          </p:blipFill>
          <p:spPr bwMode="auto">
            <a:xfrm>
              <a:off x="2341" y="2801"/>
              <a:ext cx="1250" cy="707"/>
            </a:xfrm>
            <a:prstGeom prst="rect">
              <a:avLst/>
            </a:prstGeom>
            <a:noFill/>
            <a:ln w="9525" algn="ctr">
              <a:noFill/>
              <a:miter lim="800000"/>
              <a:headEnd/>
              <a:tailEnd/>
            </a:ln>
          </p:spPr>
        </p:pic>
        <p:pic>
          <p:nvPicPr>
            <p:cNvPr id="165" name="Picture 163"/>
            <p:cNvPicPr>
              <a:picLocks noChangeAspect="1" noChangeArrowheads="1"/>
            </p:cNvPicPr>
            <p:nvPr/>
          </p:nvPicPr>
          <p:blipFill>
            <a:blip r:embed="rId8" cstate="print"/>
            <a:srcRect/>
            <a:stretch>
              <a:fillRect/>
            </a:stretch>
          </p:blipFill>
          <p:spPr bwMode="auto">
            <a:xfrm>
              <a:off x="4764" y="2790"/>
              <a:ext cx="960" cy="720"/>
            </a:xfrm>
            <a:prstGeom prst="rect">
              <a:avLst/>
            </a:prstGeom>
            <a:noFill/>
            <a:ln w="9525">
              <a:noFill/>
              <a:miter lim="800000"/>
              <a:headEnd/>
              <a:tailEnd/>
            </a:ln>
          </p:spPr>
        </p:pic>
      </p:grpSp>
      <p:sp>
        <p:nvSpPr>
          <p:cNvPr id="46245" name="Rectangle 165"/>
          <p:cNvSpPr>
            <a:spLocks noGrp="1" noChangeArrowheads="1"/>
          </p:cNvSpPr>
          <p:nvPr>
            <p:ph type="subTitle" sz="quarter" idx="1"/>
          </p:nvPr>
        </p:nvSpPr>
        <p:spPr>
          <a:xfrm>
            <a:off x="838200" y="4495800"/>
            <a:ext cx="7620000" cy="2209800"/>
          </a:xfrm>
        </p:spPr>
        <p:txBody>
          <a:bodyPr/>
          <a:lstStyle>
            <a:lvl1pPr marL="0" indent="0">
              <a:buFontTx/>
              <a:buNone/>
              <a:defRPr sz="2400" b="1"/>
            </a:lvl1pPr>
          </a:lstStyle>
          <a:p>
            <a:r>
              <a:rPr lang="en-US" dirty="0" smtClean="0"/>
              <a:t>Click to edit Master subtitle style</a:t>
            </a:r>
            <a:endParaRPr lang="en-US" dirty="0"/>
          </a:p>
        </p:txBody>
      </p:sp>
      <p:sp>
        <p:nvSpPr>
          <p:cNvPr id="46244" name="Rectangle 164"/>
          <p:cNvSpPr>
            <a:spLocks noGrp="1" noChangeArrowheads="1"/>
          </p:cNvSpPr>
          <p:nvPr>
            <p:ph type="ctrTitle" sz="quarter" hasCustomPrompt="1"/>
          </p:nvPr>
        </p:nvSpPr>
        <p:spPr bwMode="auto">
          <a:xfrm>
            <a:off x="731520" y="914400"/>
            <a:ext cx="7772400" cy="1470025"/>
          </a:xfrm>
          <a:prstGeom prst="rect">
            <a:avLst/>
          </a:prstGeom>
          <a:noFill/>
          <a:ln w="0">
            <a:noFill/>
            <a:prstDash val="sysDot"/>
            <a:miter lim="800000"/>
            <a:headEnd/>
            <a:tailEnd/>
          </a:ln>
        </p:spPr>
        <p:txBody>
          <a:bodyPr vert="horz" wrap="square" lIns="91440" tIns="45720" rIns="91440" bIns="45720" numCol="1" anchor="ctr" anchorCtr="0" compatLnSpc="1">
            <a:prstTxWarp prst="textNoShape">
              <a:avLst/>
            </a:prstTxWarp>
          </a:bodyPr>
          <a:lstStyle>
            <a:lvl1pPr>
              <a:defRPr sz="4000" b="1" baseline="0">
                <a:ln>
                  <a:noFill/>
                </a:ln>
                <a:solidFill>
                  <a:schemeClr val="bg1"/>
                </a:solidFill>
              </a:defRPr>
            </a:lvl1pPr>
          </a:lstStyle>
          <a:p>
            <a:r>
              <a:rPr lang="en-US" dirty="0"/>
              <a:t>B-52 Program </a:t>
            </a:r>
            <a:r>
              <a:rPr lang="en-US" dirty="0" smtClean="0"/>
              <a:t>– Oklahoma City</a:t>
            </a:r>
            <a:endParaRPr lang="en-US" dirty="0"/>
          </a:p>
        </p:txBody>
      </p:sp>
      <p:sp>
        <p:nvSpPr>
          <p:cNvPr id="167" name="Slide Number Placeholder 166"/>
          <p:cNvSpPr>
            <a:spLocks noGrp="1"/>
          </p:cNvSpPr>
          <p:nvPr>
            <p:ph type="sldNum" sz="quarter" idx="10"/>
          </p:nvPr>
        </p:nvSpPr>
        <p:spPr/>
        <p:txBody>
          <a:bodyPr/>
          <a:lstStyle/>
          <a:p>
            <a:fld id="{D69FB0CE-DAE6-42DA-830B-A3159177EBD8}" type="slidenum">
              <a:rPr lang="en-US" smtClean="0">
                <a:solidFill>
                  <a:srgbClr val="000000">
                    <a:tint val="75000"/>
                  </a:srgbClr>
                </a:solidFill>
              </a:rPr>
              <a:pPr/>
              <a:t>‹#›</a:t>
            </a:fld>
            <a:endParaRPr lang="en-US" dirty="0">
              <a:solidFill>
                <a:srgbClr val="000000">
                  <a:tint val="75000"/>
                </a:srgbClr>
              </a:solidFill>
            </a:endParaRPr>
          </a:p>
        </p:txBody>
      </p:sp>
      <p:sp>
        <p:nvSpPr>
          <p:cNvPr id="168" name="Text Box 172"/>
          <p:cNvSpPr txBox="1">
            <a:spLocks noChangeArrowheads="1"/>
          </p:cNvSpPr>
          <p:nvPr userDrawn="1"/>
        </p:nvSpPr>
        <p:spPr bwMode="auto">
          <a:xfrm>
            <a:off x="0" y="6519863"/>
            <a:ext cx="9144000" cy="357187"/>
          </a:xfrm>
          <a:prstGeom prst="rect">
            <a:avLst/>
          </a:prstGeom>
          <a:noFill/>
          <a:ln w="9525" algn="ctr">
            <a:noFill/>
            <a:miter lim="800000"/>
            <a:headEnd/>
            <a:tailEnd/>
          </a:ln>
          <a:effectLst/>
        </p:spPr>
        <p:txBody>
          <a:bodyPr lIns="92017" tIns="46009" rIns="92017" bIns="46009">
            <a:spAutoFit/>
          </a:bodyPr>
          <a:lstStyle/>
          <a:p>
            <a:pPr indent="1588" algn="ctr" eaLnBrk="1" hangingPunct="1">
              <a:lnSpc>
                <a:spcPct val="95000"/>
              </a:lnSpc>
              <a:defRPr/>
            </a:pPr>
            <a:r>
              <a:rPr lang="en-US" sz="600" dirty="0">
                <a:solidFill>
                  <a:srgbClr val="000000"/>
                </a:solidFill>
                <a:latin typeface="Arial"/>
              </a:rPr>
              <a:t>The statements contained herein are based on good faith assumptions and provided for general information purposes only. These statements do not constitute an offer, promise, warranty or guarantee of performance Actual results may vary depending on certain events or conditions. This document should not be used or relied upon for any purpose other than that intended by Boeing.</a:t>
            </a:r>
          </a:p>
          <a:p>
            <a:pPr marL="342900" indent="-114300" algn="ctr" eaLnBrk="1" hangingPunct="1">
              <a:lnSpc>
                <a:spcPct val="95000"/>
              </a:lnSpc>
              <a:defRPr/>
            </a:pPr>
            <a:r>
              <a:rPr lang="en-US" sz="600" dirty="0">
                <a:solidFill>
                  <a:srgbClr val="000000"/>
                </a:solidFill>
                <a:latin typeface="Arial"/>
              </a:rPr>
              <a:t>BOEING is a trademark of Boeing Management Company.       Copyright © 2010 Boeing. All rights reserved.</a:t>
            </a:r>
          </a:p>
        </p:txBody>
      </p:sp>
      <p:sp>
        <p:nvSpPr>
          <p:cNvPr id="169" name="TextBox 168"/>
          <p:cNvSpPr txBox="1"/>
          <p:nvPr userDrawn="1"/>
        </p:nvSpPr>
        <p:spPr>
          <a:xfrm>
            <a:off x="0" y="6230938"/>
            <a:ext cx="9144000" cy="442912"/>
          </a:xfrm>
          <a:prstGeom prst="rect">
            <a:avLst/>
          </a:prstGeom>
          <a:noFill/>
        </p:spPr>
        <p:txBody>
          <a:bodyPr>
            <a:spAutoFit/>
          </a:bodyPr>
          <a:lstStyle/>
          <a:p>
            <a:pPr algn="ctr" eaLnBrk="1" hangingPunct="1">
              <a:lnSpc>
                <a:spcPct val="95000"/>
              </a:lnSpc>
              <a:defRPr/>
            </a:pPr>
            <a:r>
              <a:rPr lang="en-US" sz="800" dirty="0">
                <a:solidFill>
                  <a:srgbClr val="000000"/>
                </a:solidFill>
                <a:latin typeface="Arial"/>
              </a:rPr>
              <a:t>This technical information requires an export authorization prior to dissemination to foreign persons. It is controlled by United States International Traffic in Arms Regulations (ITAR) (22 CFR 120-130). It is the responsibility of each individual in control of this data to abide by all export laws.</a:t>
            </a:r>
          </a:p>
          <a:p>
            <a:pPr algn="ctr" eaLnBrk="1" hangingPunct="1">
              <a:lnSpc>
                <a:spcPct val="95000"/>
              </a:lnSpc>
              <a:defRPr/>
            </a:pPr>
            <a:endParaRPr lang="en-US" sz="800" dirty="0">
              <a:solidFill>
                <a:srgbClr val="000000"/>
              </a:solidFill>
              <a:latin typeface="Arial"/>
            </a:endParaRPr>
          </a:p>
        </p:txBody>
      </p:sp>
    </p:spTree>
    <p:extLst>
      <p:ext uri="{BB962C8B-B14F-4D97-AF65-F5344CB8AC3E}">
        <p14:creationId xmlns:p14="http://schemas.microsoft.com/office/powerpoint/2010/main" val="333030199"/>
      </p:ext>
    </p:extLst>
  </p:cSld>
  <p:clrMapOvr>
    <a:masterClrMapping/>
  </p:clrMapOvr>
  <p:transition>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95300" y="533400"/>
            <a:ext cx="8229600" cy="533400"/>
          </a:xfrm>
          <a:prstGeom prst="rect">
            <a:avLst/>
          </a:prstGeom>
        </p:spPr>
        <p:txBody>
          <a:bodyPr/>
          <a:lstStyle>
            <a:lvl1pPr>
              <a:defRPr sz="2800">
                <a:solidFill>
                  <a:srgbClr val="2D2D8A"/>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295400"/>
            <a:ext cx="8229600" cy="4830763"/>
          </a:xfrm>
        </p:spPr>
        <p:txBody>
          <a:bodyPr/>
          <a:lstStyle>
            <a:lvl1pPr>
              <a:spcAft>
                <a:spcPts val="600"/>
              </a:spcAft>
              <a:defRPr>
                <a:solidFill>
                  <a:srgbClr val="2D2D8A"/>
                </a:solidFill>
              </a:defRPr>
            </a:lvl1pPr>
            <a:lvl2pPr>
              <a:spcAft>
                <a:spcPts val="600"/>
              </a:spcAft>
              <a:defRPr>
                <a:solidFill>
                  <a:srgbClr val="2D2D8A"/>
                </a:solidFill>
              </a:defRPr>
            </a:lvl2pPr>
            <a:lvl3pPr>
              <a:spcAft>
                <a:spcPts val="600"/>
              </a:spcAft>
              <a:defRPr>
                <a:solidFill>
                  <a:srgbClr val="2D2D8A"/>
                </a:solidFill>
              </a:defRPr>
            </a:lvl3pPr>
            <a:lvl4pPr>
              <a:spcAft>
                <a:spcPts val="600"/>
              </a:spcAft>
              <a:defRPr>
                <a:solidFill>
                  <a:srgbClr val="2D2D8A"/>
                </a:solidFill>
              </a:defRPr>
            </a:lvl4pPr>
            <a:lvl5pPr>
              <a:spcAft>
                <a:spcPts val="600"/>
              </a:spcAft>
              <a:defRPr>
                <a:solidFill>
                  <a:srgbClr val="2D2D8A"/>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Box 5"/>
          <p:cNvSpPr txBox="1"/>
          <p:nvPr userDrawn="1"/>
        </p:nvSpPr>
        <p:spPr>
          <a:xfrm>
            <a:off x="2401888" y="6648450"/>
            <a:ext cx="3948112" cy="209550"/>
          </a:xfrm>
          <a:prstGeom prst="rect">
            <a:avLst/>
          </a:prstGeom>
          <a:noFill/>
        </p:spPr>
        <p:txBody>
          <a:bodyPr>
            <a:spAutoFit/>
          </a:bodyPr>
          <a:lstStyle/>
          <a:p>
            <a:pPr algn="ctr" eaLnBrk="1" fontAlgn="auto" hangingPunct="1">
              <a:spcBef>
                <a:spcPts val="0"/>
              </a:spcBef>
              <a:spcAft>
                <a:spcPts val="0"/>
              </a:spcAft>
              <a:defRPr/>
            </a:pPr>
            <a:r>
              <a:rPr lang="en-US" sz="800" dirty="0">
                <a:solidFill>
                  <a:srgbClr val="2D2D8A"/>
                </a:solidFill>
                <a:latin typeface="Arial"/>
              </a:rPr>
              <a:t>International Traffic in Arms Regulations (ITAR) (22 CFR 120-130) </a:t>
            </a:r>
          </a:p>
        </p:txBody>
      </p:sp>
      <p:sp>
        <p:nvSpPr>
          <p:cNvPr id="7" name="Slide Number Placeholder 6"/>
          <p:cNvSpPr>
            <a:spLocks noGrp="1"/>
          </p:cNvSpPr>
          <p:nvPr>
            <p:ph type="sldNum" sz="quarter" idx="4"/>
          </p:nvPr>
        </p:nvSpPr>
        <p:spPr>
          <a:xfrm>
            <a:off x="7010416" y="6464638"/>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9FB0CE-DAE6-42DA-830B-A3159177EBD8}" type="slidenum">
              <a:rPr lang="en-US" smtClean="0">
                <a:solidFill>
                  <a:srgbClr val="000000">
                    <a:tint val="75000"/>
                  </a:srgbClr>
                </a:solidFill>
              </a:rPr>
              <a:pPr/>
              <a:t>‹#›</a:t>
            </a:fld>
            <a:endParaRPr lang="en-US" dirty="0">
              <a:solidFill>
                <a:srgbClr val="000000">
                  <a:tint val="75000"/>
                </a:srgbClr>
              </a:solidFill>
            </a:endParaRPr>
          </a:p>
        </p:txBody>
      </p:sp>
    </p:spTree>
    <p:extLst>
      <p:ext uri="{BB962C8B-B14F-4D97-AF65-F5344CB8AC3E}">
        <p14:creationId xmlns:p14="http://schemas.microsoft.com/office/powerpoint/2010/main" val="2083704911"/>
      </p:ext>
    </p:extLst>
  </p:cSld>
  <p:clrMapOvr>
    <a:masterClrMapping/>
  </p:clrMapOvr>
  <p:transition>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solidFill>
                  <a:srgbClr val="2D2D8A"/>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rgbClr val="2D2D8A"/>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5" name="TextBox 4"/>
          <p:cNvSpPr txBox="1"/>
          <p:nvPr userDrawn="1"/>
        </p:nvSpPr>
        <p:spPr>
          <a:xfrm>
            <a:off x="2401888" y="6648450"/>
            <a:ext cx="3948112" cy="209550"/>
          </a:xfrm>
          <a:prstGeom prst="rect">
            <a:avLst/>
          </a:prstGeom>
          <a:noFill/>
        </p:spPr>
        <p:txBody>
          <a:bodyPr>
            <a:spAutoFit/>
          </a:bodyPr>
          <a:lstStyle/>
          <a:p>
            <a:pPr algn="ctr" eaLnBrk="1" fontAlgn="auto" hangingPunct="1">
              <a:spcBef>
                <a:spcPts val="0"/>
              </a:spcBef>
              <a:spcAft>
                <a:spcPts val="0"/>
              </a:spcAft>
              <a:defRPr/>
            </a:pPr>
            <a:r>
              <a:rPr lang="en-US" sz="800" dirty="0">
                <a:solidFill>
                  <a:srgbClr val="2D2D8A"/>
                </a:solidFill>
                <a:latin typeface="Arial"/>
              </a:rPr>
              <a:t>International Traffic in Arms Regulations (ITAR) (22 CFR 120-130) </a:t>
            </a:r>
          </a:p>
        </p:txBody>
      </p:sp>
      <p:sp>
        <p:nvSpPr>
          <p:cNvPr id="6" name="Slide Number Placeholder 6"/>
          <p:cNvSpPr>
            <a:spLocks noGrp="1"/>
          </p:cNvSpPr>
          <p:nvPr>
            <p:ph type="sldNum" sz="quarter" idx="4"/>
          </p:nvPr>
        </p:nvSpPr>
        <p:spPr>
          <a:xfrm>
            <a:off x="7010416" y="6464638"/>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9FB0CE-DAE6-42DA-830B-A3159177EBD8}" type="slidenum">
              <a:rPr lang="en-US" smtClean="0">
                <a:solidFill>
                  <a:srgbClr val="000000">
                    <a:tint val="75000"/>
                  </a:srgbClr>
                </a:solidFill>
              </a:rPr>
              <a:pPr/>
              <a:t>‹#›</a:t>
            </a:fld>
            <a:endParaRPr lang="en-US" dirty="0">
              <a:solidFill>
                <a:srgbClr val="000000">
                  <a:tint val="75000"/>
                </a:srgbClr>
              </a:solidFill>
            </a:endParaRPr>
          </a:p>
        </p:txBody>
      </p:sp>
    </p:spTree>
    <p:extLst>
      <p:ext uri="{BB962C8B-B14F-4D97-AF65-F5344CB8AC3E}">
        <p14:creationId xmlns:p14="http://schemas.microsoft.com/office/powerpoint/2010/main" val="4115299962"/>
      </p:ext>
    </p:extLst>
  </p:cSld>
  <p:clrMapOvr>
    <a:masterClrMapping/>
  </p:clrMapOvr>
  <p:transition>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solidFill>
                  <a:srgbClr val="2D2D8A"/>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solidFill>
                  <a:srgbClr val="2D2D8A"/>
                </a:solidFill>
              </a:defRPr>
            </a:lvl1pPr>
            <a:lvl2pPr>
              <a:defRPr sz="2400">
                <a:solidFill>
                  <a:srgbClr val="2D2D8A"/>
                </a:solidFill>
              </a:defRPr>
            </a:lvl2pPr>
            <a:lvl3pPr>
              <a:defRPr sz="2000">
                <a:solidFill>
                  <a:srgbClr val="2D2D8A"/>
                </a:solidFill>
              </a:defRPr>
            </a:lvl3pPr>
            <a:lvl4pPr>
              <a:defRPr sz="1800">
                <a:solidFill>
                  <a:srgbClr val="2D2D8A"/>
                </a:solidFill>
              </a:defRPr>
            </a:lvl4pPr>
            <a:lvl5pPr>
              <a:defRPr sz="1800">
                <a:solidFill>
                  <a:srgbClr val="2D2D8A"/>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2D2D8A"/>
                </a:solidFill>
              </a:defRPr>
            </a:lvl1pPr>
            <a:lvl2pPr>
              <a:defRPr sz="2400">
                <a:solidFill>
                  <a:srgbClr val="2D2D8A"/>
                </a:solidFill>
              </a:defRPr>
            </a:lvl2pPr>
            <a:lvl3pPr>
              <a:defRPr sz="2000">
                <a:solidFill>
                  <a:srgbClr val="2D2D8A"/>
                </a:solidFill>
              </a:defRPr>
            </a:lvl3pPr>
            <a:lvl4pPr>
              <a:defRPr sz="1800">
                <a:solidFill>
                  <a:srgbClr val="2D2D8A"/>
                </a:solidFill>
              </a:defRPr>
            </a:lvl4pPr>
            <a:lvl5pPr>
              <a:defRPr sz="1800">
                <a:solidFill>
                  <a:srgbClr val="2D2D8A"/>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a:prstGeom prst="rect">
            <a:avLst/>
          </a:prstGeom>
        </p:spPr>
        <p:txBody>
          <a:bodyPr/>
          <a:lstStyle>
            <a:lvl1pPr>
              <a:defRPr/>
            </a:lvl1pPr>
          </a:lstStyle>
          <a:p>
            <a:pPr eaLnBrk="1" fontAlgn="auto" hangingPunct="1">
              <a:spcBef>
                <a:spcPts val="0"/>
              </a:spcBef>
              <a:spcAft>
                <a:spcPts val="0"/>
              </a:spcAft>
            </a:pPr>
            <a:endParaRPr lang="en-US" sz="1800" b="0" dirty="0">
              <a:solidFill>
                <a:srgbClr val="000000"/>
              </a:solidFill>
              <a:latin typeface="Arial"/>
            </a:endParaRPr>
          </a:p>
        </p:txBody>
      </p:sp>
      <p:sp>
        <p:nvSpPr>
          <p:cNvPr id="6" name="Footer Placeholder 5"/>
          <p:cNvSpPr>
            <a:spLocks noGrp="1"/>
          </p:cNvSpPr>
          <p:nvPr>
            <p:ph type="ftr" sz="quarter" idx="11"/>
          </p:nvPr>
        </p:nvSpPr>
        <p:spPr>
          <a:xfrm>
            <a:off x="3124200" y="6400800"/>
            <a:ext cx="2895600" cy="307975"/>
          </a:xfrm>
          <a:prstGeom prst="rect">
            <a:avLst/>
          </a:prstGeom>
        </p:spPr>
        <p:txBody>
          <a:bodyPr/>
          <a:lstStyle>
            <a:lvl1pPr algn="ctr">
              <a:lnSpc>
                <a:spcPct val="100000"/>
              </a:lnSpc>
              <a:defRPr/>
            </a:lvl1pPr>
          </a:lstStyle>
          <a:p>
            <a:pPr eaLnBrk="1" fontAlgn="auto" hangingPunct="1">
              <a:spcBef>
                <a:spcPts val="0"/>
              </a:spcBef>
              <a:spcAft>
                <a:spcPts val="0"/>
              </a:spcAft>
            </a:pPr>
            <a:endParaRPr lang="en-US" sz="1800" b="0" dirty="0">
              <a:solidFill>
                <a:srgbClr val="000000"/>
              </a:solidFill>
              <a:latin typeface="Arial"/>
            </a:endParaRPr>
          </a:p>
        </p:txBody>
      </p:sp>
      <p:sp>
        <p:nvSpPr>
          <p:cNvPr id="8" name="Slide Number Placeholder 6"/>
          <p:cNvSpPr txBox="1">
            <a:spLocks/>
          </p:cNvSpPr>
          <p:nvPr userDrawn="1"/>
        </p:nvSpPr>
        <p:spPr>
          <a:xfrm>
            <a:off x="7010416" y="646463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fld id="{D69FB0CE-DAE6-42DA-830B-A3159177EBD8}" type="slidenum">
              <a:rPr lang="en-US" b="0" smtClean="0">
                <a:solidFill>
                  <a:srgbClr val="000000">
                    <a:tint val="75000"/>
                  </a:srgbClr>
                </a:solidFill>
              </a:rPr>
              <a:pPr fontAlgn="auto">
                <a:spcBef>
                  <a:spcPts val="0"/>
                </a:spcBef>
                <a:spcAft>
                  <a:spcPts val="0"/>
                </a:spcAft>
              </a:pPr>
              <a:t>‹#›</a:t>
            </a:fld>
            <a:endParaRPr lang="en-US" b="0" dirty="0">
              <a:solidFill>
                <a:srgbClr val="000000">
                  <a:tint val="75000"/>
                </a:srgbClr>
              </a:solidFill>
            </a:endParaRPr>
          </a:p>
        </p:txBody>
      </p:sp>
    </p:spTree>
    <p:extLst>
      <p:ext uri="{BB962C8B-B14F-4D97-AF65-F5344CB8AC3E}">
        <p14:creationId xmlns:p14="http://schemas.microsoft.com/office/powerpoint/2010/main" val="929197507"/>
      </p:ext>
    </p:extLst>
  </p:cSld>
  <p:clrMapOvr>
    <a:masterClrMapping/>
  </p:clrMapOvr>
  <p:transition>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solidFill>
                  <a:srgbClr val="2D2D8A"/>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rgbClr val="2D2D8A"/>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2D2D8A"/>
                </a:solidFill>
              </a:defRPr>
            </a:lvl1pPr>
            <a:lvl2pPr>
              <a:defRPr sz="2000">
                <a:solidFill>
                  <a:srgbClr val="2D2D8A"/>
                </a:solidFill>
              </a:defRPr>
            </a:lvl2pPr>
            <a:lvl3pPr>
              <a:defRPr sz="1800">
                <a:solidFill>
                  <a:srgbClr val="2D2D8A"/>
                </a:solidFill>
              </a:defRPr>
            </a:lvl3pPr>
            <a:lvl4pPr>
              <a:defRPr sz="1600">
                <a:solidFill>
                  <a:srgbClr val="2D2D8A"/>
                </a:solidFill>
              </a:defRPr>
            </a:lvl4pPr>
            <a:lvl5pPr>
              <a:defRPr sz="1600">
                <a:solidFill>
                  <a:srgbClr val="2D2D8A"/>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solidFill>
                  <a:srgbClr val="2D2D8A"/>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solidFill>
                  <a:srgbClr val="2D2D8A"/>
                </a:solidFill>
              </a:defRPr>
            </a:lvl1pPr>
            <a:lvl2pPr>
              <a:defRPr sz="2000">
                <a:solidFill>
                  <a:srgbClr val="2D2D8A"/>
                </a:solidFill>
              </a:defRPr>
            </a:lvl2pPr>
            <a:lvl3pPr>
              <a:defRPr sz="1800">
                <a:solidFill>
                  <a:srgbClr val="2D2D8A"/>
                </a:solidFill>
              </a:defRPr>
            </a:lvl3pPr>
            <a:lvl4pPr>
              <a:defRPr sz="1600">
                <a:solidFill>
                  <a:srgbClr val="2D2D8A"/>
                </a:solidFill>
              </a:defRPr>
            </a:lvl4pPr>
            <a:lvl5pPr>
              <a:defRPr sz="1600">
                <a:solidFill>
                  <a:srgbClr val="2D2D8A"/>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245225"/>
            <a:ext cx="2133600" cy="476250"/>
          </a:xfrm>
          <a:prstGeom prst="rect">
            <a:avLst/>
          </a:prstGeom>
        </p:spPr>
        <p:txBody>
          <a:bodyPr/>
          <a:lstStyle>
            <a:lvl1pPr>
              <a:defRPr/>
            </a:lvl1pPr>
          </a:lstStyle>
          <a:p>
            <a:pPr eaLnBrk="1" fontAlgn="auto" hangingPunct="1">
              <a:spcBef>
                <a:spcPts val="0"/>
              </a:spcBef>
              <a:spcAft>
                <a:spcPts val="0"/>
              </a:spcAft>
            </a:pPr>
            <a:endParaRPr lang="en-US" sz="1800" b="0" dirty="0">
              <a:solidFill>
                <a:srgbClr val="000000"/>
              </a:solidFill>
              <a:latin typeface="Arial"/>
            </a:endParaRPr>
          </a:p>
        </p:txBody>
      </p:sp>
      <p:sp>
        <p:nvSpPr>
          <p:cNvPr id="8" name="Footer Placeholder 7"/>
          <p:cNvSpPr>
            <a:spLocks noGrp="1"/>
          </p:cNvSpPr>
          <p:nvPr>
            <p:ph type="ftr" sz="quarter" idx="11"/>
          </p:nvPr>
        </p:nvSpPr>
        <p:spPr>
          <a:xfrm>
            <a:off x="3124200" y="6400800"/>
            <a:ext cx="2895600" cy="307975"/>
          </a:xfrm>
          <a:prstGeom prst="rect">
            <a:avLst/>
          </a:prstGeom>
        </p:spPr>
        <p:txBody>
          <a:bodyPr/>
          <a:lstStyle>
            <a:lvl1pPr algn="ctr">
              <a:lnSpc>
                <a:spcPct val="100000"/>
              </a:lnSpc>
              <a:defRPr/>
            </a:lvl1pPr>
          </a:lstStyle>
          <a:p>
            <a:pPr eaLnBrk="1" fontAlgn="auto" hangingPunct="1">
              <a:spcBef>
                <a:spcPts val="0"/>
              </a:spcBef>
              <a:spcAft>
                <a:spcPts val="0"/>
              </a:spcAft>
            </a:pPr>
            <a:endParaRPr lang="en-US" sz="1800" b="0" dirty="0">
              <a:solidFill>
                <a:srgbClr val="000000"/>
              </a:solidFill>
              <a:latin typeface="Arial"/>
            </a:endParaRPr>
          </a:p>
        </p:txBody>
      </p:sp>
      <p:sp>
        <p:nvSpPr>
          <p:cNvPr id="10" name="TextBox 9"/>
          <p:cNvSpPr txBox="1"/>
          <p:nvPr userDrawn="1"/>
        </p:nvSpPr>
        <p:spPr>
          <a:xfrm>
            <a:off x="2401888" y="6648450"/>
            <a:ext cx="3948112" cy="209550"/>
          </a:xfrm>
          <a:prstGeom prst="rect">
            <a:avLst/>
          </a:prstGeom>
          <a:noFill/>
        </p:spPr>
        <p:txBody>
          <a:bodyPr>
            <a:spAutoFit/>
          </a:bodyPr>
          <a:lstStyle/>
          <a:p>
            <a:pPr algn="ctr" eaLnBrk="1" fontAlgn="auto" hangingPunct="1">
              <a:spcBef>
                <a:spcPts val="0"/>
              </a:spcBef>
              <a:spcAft>
                <a:spcPts val="0"/>
              </a:spcAft>
              <a:defRPr/>
            </a:pPr>
            <a:r>
              <a:rPr lang="en-US" sz="800" dirty="0">
                <a:solidFill>
                  <a:srgbClr val="2D2D8A"/>
                </a:solidFill>
                <a:latin typeface="Arial"/>
              </a:rPr>
              <a:t>International Traffic in Arms Regulations (ITAR) (22 CFR 120-130) </a:t>
            </a:r>
          </a:p>
        </p:txBody>
      </p:sp>
      <p:sp>
        <p:nvSpPr>
          <p:cNvPr id="11" name="Slide Number Placeholder 6"/>
          <p:cNvSpPr>
            <a:spLocks noGrp="1"/>
          </p:cNvSpPr>
          <p:nvPr>
            <p:ph type="sldNum" sz="quarter" idx="12"/>
          </p:nvPr>
        </p:nvSpPr>
        <p:spPr>
          <a:xfrm>
            <a:off x="7010416" y="6464638"/>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9FB0CE-DAE6-42DA-830B-A3159177EBD8}" type="slidenum">
              <a:rPr lang="en-US" smtClean="0">
                <a:solidFill>
                  <a:srgbClr val="000000">
                    <a:tint val="75000"/>
                  </a:srgbClr>
                </a:solidFill>
              </a:rPr>
              <a:pPr/>
              <a:t>‹#›</a:t>
            </a:fld>
            <a:endParaRPr lang="en-US" dirty="0">
              <a:solidFill>
                <a:srgbClr val="000000">
                  <a:tint val="75000"/>
                </a:srgbClr>
              </a:solidFill>
            </a:endParaRPr>
          </a:p>
        </p:txBody>
      </p:sp>
    </p:spTree>
    <p:extLst>
      <p:ext uri="{BB962C8B-B14F-4D97-AF65-F5344CB8AC3E}">
        <p14:creationId xmlns:p14="http://schemas.microsoft.com/office/powerpoint/2010/main" val="2948527862"/>
      </p:ext>
    </p:extLst>
  </p:cSld>
  <p:clrMapOvr>
    <a:masterClrMapping/>
  </p:clrMapOvr>
  <p:transition>
    <p:wipe dir="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D69FB0CE-DAE6-42DA-830B-A3159177EBD8}" type="slidenum">
              <a:rPr lang="en-US" smtClean="0">
                <a:solidFill>
                  <a:srgbClr val="000000">
                    <a:tint val="75000"/>
                  </a:srgbClr>
                </a:solidFill>
              </a:rPr>
              <a:pPr/>
              <a:t>‹#›</a:t>
            </a:fld>
            <a:endParaRPr lang="en-US" dirty="0">
              <a:solidFill>
                <a:srgbClr val="000000">
                  <a:tint val="75000"/>
                </a:srgbClr>
              </a:solidFill>
            </a:endParaRPr>
          </a:p>
        </p:txBody>
      </p:sp>
    </p:spTree>
    <p:extLst>
      <p:ext uri="{BB962C8B-B14F-4D97-AF65-F5344CB8AC3E}">
        <p14:creationId xmlns:p14="http://schemas.microsoft.com/office/powerpoint/2010/main" val="2094528041"/>
      </p:ext>
    </p:extLst>
  </p:cSld>
  <p:clrMapOvr>
    <a:masterClrMapping/>
  </p:clrMapOvr>
  <p:transition>
    <p:wipe dir="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245225"/>
            <a:ext cx="2133600" cy="476250"/>
          </a:xfrm>
          <a:prstGeom prst="rect">
            <a:avLst/>
          </a:prstGeom>
        </p:spPr>
        <p:txBody>
          <a:bodyPr/>
          <a:lstStyle>
            <a:lvl1pPr>
              <a:defRPr/>
            </a:lvl1pPr>
          </a:lstStyle>
          <a:p>
            <a:pPr eaLnBrk="1" fontAlgn="auto" hangingPunct="1">
              <a:spcBef>
                <a:spcPts val="0"/>
              </a:spcBef>
              <a:spcAft>
                <a:spcPts val="0"/>
              </a:spcAft>
            </a:pPr>
            <a:endParaRPr lang="en-US" sz="1800" b="0" dirty="0">
              <a:solidFill>
                <a:srgbClr val="000000"/>
              </a:solidFill>
              <a:latin typeface="Arial"/>
            </a:endParaRPr>
          </a:p>
        </p:txBody>
      </p:sp>
      <p:sp>
        <p:nvSpPr>
          <p:cNvPr id="3" name="Footer Placeholder 2"/>
          <p:cNvSpPr>
            <a:spLocks noGrp="1"/>
          </p:cNvSpPr>
          <p:nvPr>
            <p:ph type="ftr" sz="quarter" idx="11"/>
          </p:nvPr>
        </p:nvSpPr>
        <p:spPr>
          <a:xfrm>
            <a:off x="3124200" y="6400800"/>
            <a:ext cx="2895600" cy="307975"/>
          </a:xfrm>
          <a:prstGeom prst="rect">
            <a:avLst/>
          </a:prstGeom>
        </p:spPr>
        <p:txBody>
          <a:bodyPr/>
          <a:lstStyle>
            <a:lvl1pPr algn="ctr">
              <a:lnSpc>
                <a:spcPct val="100000"/>
              </a:lnSpc>
              <a:defRPr/>
            </a:lvl1pPr>
          </a:lstStyle>
          <a:p>
            <a:pPr eaLnBrk="1" fontAlgn="auto" hangingPunct="1">
              <a:spcBef>
                <a:spcPts val="0"/>
              </a:spcBef>
              <a:spcAft>
                <a:spcPts val="0"/>
              </a:spcAft>
            </a:pPr>
            <a:endParaRPr lang="en-US" sz="1800" b="0" dirty="0">
              <a:solidFill>
                <a:srgbClr val="000000"/>
              </a:solidFill>
              <a:latin typeface="Arial"/>
            </a:endParaRPr>
          </a:p>
        </p:txBody>
      </p:sp>
      <p:sp>
        <p:nvSpPr>
          <p:cNvPr id="5" name="TextBox 4"/>
          <p:cNvSpPr txBox="1"/>
          <p:nvPr userDrawn="1"/>
        </p:nvSpPr>
        <p:spPr>
          <a:xfrm>
            <a:off x="2401888" y="6648450"/>
            <a:ext cx="3948112" cy="209550"/>
          </a:xfrm>
          <a:prstGeom prst="rect">
            <a:avLst/>
          </a:prstGeom>
          <a:noFill/>
        </p:spPr>
        <p:txBody>
          <a:bodyPr>
            <a:spAutoFit/>
          </a:bodyPr>
          <a:lstStyle/>
          <a:p>
            <a:pPr algn="ctr" eaLnBrk="1" fontAlgn="auto" hangingPunct="1">
              <a:spcBef>
                <a:spcPts val="0"/>
              </a:spcBef>
              <a:spcAft>
                <a:spcPts val="0"/>
              </a:spcAft>
              <a:defRPr/>
            </a:pPr>
            <a:r>
              <a:rPr lang="en-US" sz="800" dirty="0">
                <a:solidFill>
                  <a:srgbClr val="2D2D8A"/>
                </a:solidFill>
                <a:latin typeface="Arial"/>
              </a:rPr>
              <a:t>International Traffic in Arms Regulations (ITAR) (22 CFR 120-130) </a:t>
            </a:r>
          </a:p>
        </p:txBody>
      </p:sp>
    </p:spTree>
    <p:extLst>
      <p:ext uri="{BB962C8B-B14F-4D97-AF65-F5344CB8AC3E}">
        <p14:creationId xmlns:p14="http://schemas.microsoft.com/office/powerpoint/2010/main" val="2144827227"/>
      </p:ext>
    </p:extLst>
  </p:cSld>
  <p:clrMapOvr>
    <a:masterClrMapping/>
  </p:clrMapOvr>
  <p:transition>
    <p:wipe dir="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245225"/>
            <a:ext cx="2133600" cy="476250"/>
          </a:xfrm>
          <a:prstGeom prst="rect">
            <a:avLst/>
          </a:prstGeom>
        </p:spPr>
        <p:txBody>
          <a:bodyPr/>
          <a:lstStyle>
            <a:lvl1pPr>
              <a:defRPr/>
            </a:lvl1pPr>
          </a:lstStyle>
          <a:p>
            <a:pPr eaLnBrk="1" fontAlgn="auto" hangingPunct="1">
              <a:spcBef>
                <a:spcPts val="0"/>
              </a:spcBef>
              <a:spcAft>
                <a:spcPts val="0"/>
              </a:spcAft>
            </a:pPr>
            <a:endParaRPr lang="en-US" sz="1800" b="0" dirty="0">
              <a:solidFill>
                <a:srgbClr val="000000"/>
              </a:solidFill>
              <a:latin typeface="Arial"/>
            </a:endParaRPr>
          </a:p>
        </p:txBody>
      </p:sp>
      <p:sp>
        <p:nvSpPr>
          <p:cNvPr id="6" name="Footer Placeholder 5"/>
          <p:cNvSpPr>
            <a:spLocks noGrp="1"/>
          </p:cNvSpPr>
          <p:nvPr>
            <p:ph type="ftr" sz="quarter" idx="11"/>
          </p:nvPr>
        </p:nvSpPr>
        <p:spPr>
          <a:xfrm>
            <a:off x="3124200" y="6400800"/>
            <a:ext cx="2895600" cy="307975"/>
          </a:xfrm>
          <a:prstGeom prst="rect">
            <a:avLst/>
          </a:prstGeom>
        </p:spPr>
        <p:txBody>
          <a:bodyPr/>
          <a:lstStyle>
            <a:lvl1pPr algn="ctr">
              <a:lnSpc>
                <a:spcPct val="100000"/>
              </a:lnSpc>
              <a:defRPr/>
            </a:lvl1pPr>
          </a:lstStyle>
          <a:p>
            <a:pPr eaLnBrk="1" fontAlgn="auto" hangingPunct="1">
              <a:spcBef>
                <a:spcPts val="0"/>
              </a:spcBef>
              <a:spcAft>
                <a:spcPts val="0"/>
              </a:spcAft>
            </a:pPr>
            <a:endParaRPr lang="en-US" sz="1800" b="0" dirty="0">
              <a:solidFill>
                <a:srgbClr val="000000"/>
              </a:solidFill>
              <a:latin typeface="Arial"/>
            </a:endParaRPr>
          </a:p>
        </p:txBody>
      </p:sp>
      <p:sp>
        <p:nvSpPr>
          <p:cNvPr id="7" name="Slide Number Placeholder 6"/>
          <p:cNvSpPr>
            <a:spLocks noGrp="1"/>
          </p:cNvSpPr>
          <p:nvPr>
            <p:ph type="sldNum" sz="quarter" idx="12"/>
          </p:nvPr>
        </p:nvSpPr>
        <p:spPr>
          <a:xfrm>
            <a:off x="6553200" y="6245225"/>
            <a:ext cx="2133600" cy="476250"/>
          </a:xfrm>
          <a:prstGeom prst="rect">
            <a:avLst/>
          </a:prstGeom>
        </p:spPr>
        <p:txBody>
          <a:bodyPr/>
          <a:lstStyle>
            <a:lvl1pPr>
              <a:defRPr/>
            </a:lvl1pPr>
          </a:lstStyle>
          <a:p>
            <a:fld id="{10C282F2-56B8-44BE-8E99-FC6D2CE3D79D}" type="slidenum">
              <a:rPr lang="en-US" smtClean="0">
                <a:solidFill>
                  <a:srgbClr val="000000">
                    <a:tint val="75000"/>
                  </a:srgbClr>
                </a:solidFill>
              </a:rPr>
              <a:pPr/>
              <a:t>‹#›</a:t>
            </a:fld>
            <a:endParaRPr lang="en-US" dirty="0">
              <a:solidFill>
                <a:srgbClr val="000000">
                  <a:tint val="75000"/>
                </a:srgbClr>
              </a:solidFill>
            </a:endParaRPr>
          </a:p>
        </p:txBody>
      </p:sp>
    </p:spTree>
    <p:extLst>
      <p:ext uri="{BB962C8B-B14F-4D97-AF65-F5344CB8AC3E}">
        <p14:creationId xmlns:p14="http://schemas.microsoft.com/office/powerpoint/2010/main" val="3867016588"/>
      </p:ext>
    </p:extLst>
  </p:cSld>
  <p:clrMapOvr>
    <a:masterClrMapping/>
  </p:clrMapOvr>
  <p:transition>
    <p:wipe dir="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245225"/>
            <a:ext cx="2133600" cy="476250"/>
          </a:xfrm>
          <a:prstGeom prst="rect">
            <a:avLst/>
          </a:prstGeom>
        </p:spPr>
        <p:txBody>
          <a:bodyPr/>
          <a:lstStyle>
            <a:lvl1pPr>
              <a:defRPr/>
            </a:lvl1pPr>
          </a:lstStyle>
          <a:p>
            <a:pPr eaLnBrk="1" fontAlgn="auto" hangingPunct="1">
              <a:spcBef>
                <a:spcPts val="0"/>
              </a:spcBef>
              <a:spcAft>
                <a:spcPts val="0"/>
              </a:spcAft>
            </a:pPr>
            <a:endParaRPr lang="en-US" sz="1800" b="0" dirty="0">
              <a:solidFill>
                <a:srgbClr val="000000"/>
              </a:solidFill>
              <a:latin typeface="Arial"/>
            </a:endParaRPr>
          </a:p>
        </p:txBody>
      </p:sp>
      <p:sp>
        <p:nvSpPr>
          <p:cNvPr id="6" name="Footer Placeholder 5"/>
          <p:cNvSpPr>
            <a:spLocks noGrp="1"/>
          </p:cNvSpPr>
          <p:nvPr>
            <p:ph type="ftr" sz="quarter" idx="11"/>
          </p:nvPr>
        </p:nvSpPr>
        <p:spPr>
          <a:xfrm>
            <a:off x="3124200" y="6400800"/>
            <a:ext cx="2895600" cy="307975"/>
          </a:xfrm>
          <a:prstGeom prst="rect">
            <a:avLst/>
          </a:prstGeom>
        </p:spPr>
        <p:txBody>
          <a:bodyPr/>
          <a:lstStyle>
            <a:lvl1pPr algn="ctr">
              <a:lnSpc>
                <a:spcPct val="100000"/>
              </a:lnSpc>
              <a:defRPr/>
            </a:lvl1pPr>
          </a:lstStyle>
          <a:p>
            <a:pPr eaLnBrk="1" fontAlgn="auto" hangingPunct="1">
              <a:spcBef>
                <a:spcPts val="0"/>
              </a:spcBef>
              <a:spcAft>
                <a:spcPts val="0"/>
              </a:spcAft>
            </a:pPr>
            <a:endParaRPr lang="en-US" sz="1800" b="0" dirty="0">
              <a:solidFill>
                <a:srgbClr val="000000"/>
              </a:solidFill>
              <a:latin typeface="Arial"/>
            </a:endParaRPr>
          </a:p>
        </p:txBody>
      </p:sp>
      <p:sp>
        <p:nvSpPr>
          <p:cNvPr id="7" name="Slide Number Placeholder 6"/>
          <p:cNvSpPr>
            <a:spLocks noGrp="1"/>
          </p:cNvSpPr>
          <p:nvPr>
            <p:ph type="sldNum" sz="quarter" idx="12"/>
          </p:nvPr>
        </p:nvSpPr>
        <p:spPr>
          <a:xfrm>
            <a:off x="6553200" y="6245225"/>
            <a:ext cx="2133600" cy="476250"/>
          </a:xfrm>
          <a:prstGeom prst="rect">
            <a:avLst/>
          </a:prstGeom>
        </p:spPr>
        <p:txBody>
          <a:bodyPr/>
          <a:lstStyle>
            <a:lvl1pPr>
              <a:defRPr/>
            </a:lvl1pPr>
          </a:lstStyle>
          <a:p>
            <a:fld id="{10C282F2-56B8-44BE-8E99-FC6D2CE3D79D}" type="slidenum">
              <a:rPr lang="en-US" smtClean="0">
                <a:solidFill>
                  <a:srgbClr val="000000">
                    <a:tint val="75000"/>
                  </a:srgbClr>
                </a:solidFill>
              </a:rPr>
              <a:pPr/>
              <a:t>‹#›</a:t>
            </a:fld>
            <a:endParaRPr lang="en-US" dirty="0">
              <a:solidFill>
                <a:srgbClr val="000000">
                  <a:tint val="75000"/>
                </a:srgbClr>
              </a:solidFill>
            </a:endParaRPr>
          </a:p>
        </p:txBody>
      </p:sp>
    </p:spTree>
    <p:extLst>
      <p:ext uri="{BB962C8B-B14F-4D97-AF65-F5344CB8AC3E}">
        <p14:creationId xmlns:p14="http://schemas.microsoft.com/office/powerpoint/2010/main" val="2181327483"/>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lumn conten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p:txBody>
          <a:bodyPr/>
          <a:lstStyle>
            <a:lvl1pPr>
              <a:defRPr>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1pPr>
          </a:lstStyle>
          <a:p>
            <a:r>
              <a:rPr lang="en-US" dirty="0" smtClean="0"/>
              <a:t>Click to edit master title</a:t>
            </a:r>
            <a:endParaRPr lang="en-US" dirty="0"/>
          </a:p>
        </p:txBody>
      </p:sp>
      <p:sp>
        <p:nvSpPr>
          <p:cNvPr id="3" name="Content Placeholder 2"/>
          <p:cNvSpPr>
            <a:spLocks noGrp="1"/>
          </p:cNvSpPr>
          <p:nvPr>
            <p:ph sz="half" idx="1" hasCustomPrompt="1"/>
          </p:nvPr>
        </p:nvSpPr>
        <p:spPr bwMode="auto">
          <a:xfrm>
            <a:off x="381000" y="1595438"/>
            <a:ext cx="4114800" cy="4795837"/>
          </a:xfrm>
        </p:spPr>
        <p:txBody>
          <a:bodyPr/>
          <a:lstStyle>
            <a:lvl1pPr>
              <a:spcBef>
                <a:spcPts val="600"/>
              </a:spcBef>
              <a:defRPr sz="28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1pPr>
            <a:lvl2pPr>
              <a:spcBef>
                <a:spcPts val="600"/>
              </a:spcBef>
              <a:defRPr sz="24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2pPr>
            <a:lvl3pPr>
              <a:spcBef>
                <a:spcPts val="600"/>
              </a:spcBef>
              <a:defRPr sz="20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3pPr>
            <a:lvl4pPr>
              <a:spcBef>
                <a:spcPts val="600"/>
              </a:spcBef>
              <a:defRPr sz="20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4pPr>
            <a:lvl5pPr>
              <a:spcBef>
                <a:spcPts val="600"/>
              </a:spcBef>
              <a:defRPr sz="20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5pPr>
            <a:lvl6pPr>
              <a:defRPr sz="1800"/>
            </a:lvl6pPr>
            <a:lvl7pPr>
              <a:defRPr sz="1800"/>
            </a:lvl7pPr>
            <a:lvl8pPr>
              <a:defRPr sz="1800"/>
            </a:lvl8pPr>
            <a:lvl9pPr>
              <a:defRPr sz="1800"/>
            </a:lvl9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hasCustomPrompt="1"/>
          </p:nvPr>
        </p:nvSpPr>
        <p:spPr bwMode="auto">
          <a:xfrm>
            <a:off x="4648200" y="1595438"/>
            <a:ext cx="4114800" cy="4795837"/>
          </a:xfrm>
        </p:spPr>
        <p:txBody>
          <a:bodyPr/>
          <a:lstStyle>
            <a:lvl1pPr>
              <a:spcBef>
                <a:spcPts val="600"/>
              </a:spcBef>
              <a:defRPr sz="28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1pPr>
            <a:lvl2pPr>
              <a:spcBef>
                <a:spcPts val="600"/>
              </a:spcBef>
              <a:defRPr sz="24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2pPr>
            <a:lvl3pPr>
              <a:spcBef>
                <a:spcPts val="600"/>
              </a:spcBef>
              <a:defRPr sz="20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3pPr>
            <a:lvl4pPr>
              <a:spcBef>
                <a:spcPts val="600"/>
              </a:spcBef>
              <a:defRPr sz="20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4pPr>
            <a:lvl5pPr>
              <a:spcBef>
                <a:spcPts val="600"/>
              </a:spcBef>
              <a:defRPr sz="20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5pPr>
            <a:lvl6pPr>
              <a:defRPr sz="1800"/>
            </a:lvl6pPr>
            <a:lvl7pPr>
              <a:defRPr sz="1800"/>
            </a:lvl7pPr>
            <a:lvl8pPr>
              <a:defRPr sz="1800"/>
            </a:lvl8pPr>
            <a:lvl9pPr>
              <a:defRPr sz="1800"/>
            </a:lvl9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pPr eaLnBrk="1" fontAlgn="auto" hangingPunct="1">
              <a:spcBef>
                <a:spcPts val="0"/>
              </a:spcBef>
              <a:spcAft>
                <a:spcPts val="0"/>
              </a:spcAft>
            </a:pPr>
            <a:endParaRPr lang="en-US" sz="1800" b="0" dirty="0">
              <a:solidFill>
                <a:srgbClr val="000000"/>
              </a:solidFill>
              <a:latin typeface="Arial"/>
            </a:endParaRPr>
          </a:p>
        </p:txBody>
      </p:sp>
      <p:sp>
        <p:nvSpPr>
          <p:cNvPr id="5" name="Footer Placeholder 4"/>
          <p:cNvSpPr>
            <a:spLocks noGrp="1"/>
          </p:cNvSpPr>
          <p:nvPr>
            <p:ph type="ftr" sz="quarter" idx="11"/>
          </p:nvPr>
        </p:nvSpPr>
        <p:spPr>
          <a:xfrm>
            <a:off x="3124200" y="6400800"/>
            <a:ext cx="2895600" cy="307975"/>
          </a:xfrm>
          <a:prstGeom prst="rect">
            <a:avLst/>
          </a:prstGeom>
        </p:spPr>
        <p:txBody>
          <a:bodyPr/>
          <a:lstStyle>
            <a:lvl1pPr algn="ctr">
              <a:lnSpc>
                <a:spcPct val="100000"/>
              </a:lnSpc>
              <a:defRPr/>
            </a:lvl1pPr>
          </a:lstStyle>
          <a:p>
            <a:pPr eaLnBrk="1" fontAlgn="auto" hangingPunct="1">
              <a:spcBef>
                <a:spcPts val="0"/>
              </a:spcBef>
              <a:spcAft>
                <a:spcPts val="0"/>
              </a:spcAft>
            </a:pPr>
            <a:endParaRPr lang="en-US" sz="1800" b="0" dirty="0">
              <a:solidFill>
                <a:srgbClr val="000000"/>
              </a:solidFill>
              <a:latin typeface="Arial"/>
            </a:endParaRPr>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10C282F2-56B8-44BE-8E99-FC6D2CE3D79D}" type="slidenum">
              <a:rPr lang="en-US" smtClean="0">
                <a:solidFill>
                  <a:srgbClr val="000000">
                    <a:tint val="75000"/>
                  </a:srgbClr>
                </a:solidFill>
              </a:rPr>
              <a:pPr/>
              <a:t>‹#›</a:t>
            </a:fld>
            <a:endParaRPr lang="en-US" dirty="0">
              <a:solidFill>
                <a:srgbClr val="000000">
                  <a:tint val="75000"/>
                </a:srgbClr>
              </a:solidFill>
            </a:endParaRPr>
          </a:p>
        </p:txBody>
      </p:sp>
    </p:spTree>
    <p:extLst>
      <p:ext uri="{BB962C8B-B14F-4D97-AF65-F5344CB8AC3E}">
        <p14:creationId xmlns:p14="http://schemas.microsoft.com/office/powerpoint/2010/main" val="2892225096"/>
      </p:ext>
    </p:extLst>
  </p:cSld>
  <p:clrMapOvr>
    <a:masterClrMapping/>
  </p:clrMapOvr>
  <p:transition>
    <p:wipe dir="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pPr eaLnBrk="1" fontAlgn="auto" hangingPunct="1">
              <a:spcBef>
                <a:spcPts val="0"/>
              </a:spcBef>
              <a:spcAft>
                <a:spcPts val="0"/>
              </a:spcAft>
            </a:pPr>
            <a:endParaRPr lang="en-US" sz="1800" b="0" dirty="0">
              <a:solidFill>
                <a:srgbClr val="000000"/>
              </a:solidFill>
              <a:latin typeface="Arial"/>
            </a:endParaRPr>
          </a:p>
        </p:txBody>
      </p:sp>
      <p:sp>
        <p:nvSpPr>
          <p:cNvPr id="5" name="Footer Placeholder 4"/>
          <p:cNvSpPr>
            <a:spLocks noGrp="1"/>
          </p:cNvSpPr>
          <p:nvPr>
            <p:ph type="ftr" sz="quarter" idx="11"/>
          </p:nvPr>
        </p:nvSpPr>
        <p:spPr>
          <a:xfrm>
            <a:off x="3124200" y="6400800"/>
            <a:ext cx="2895600" cy="307975"/>
          </a:xfrm>
          <a:prstGeom prst="rect">
            <a:avLst/>
          </a:prstGeom>
        </p:spPr>
        <p:txBody>
          <a:bodyPr/>
          <a:lstStyle>
            <a:lvl1pPr algn="ctr">
              <a:lnSpc>
                <a:spcPct val="100000"/>
              </a:lnSpc>
              <a:defRPr/>
            </a:lvl1pPr>
          </a:lstStyle>
          <a:p>
            <a:pPr eaLnBrk="1" fontAlgn="auto" hangingPunct="1">
              <a:spcBef>
                <a:spcPts val="0"/>
              </a:spcBef>
              <a:spcAft>
                <a:spcPts val="0"/>
              </a:spcAft>
            </a:pPr>
            <a:endParaRPr lang="en-US" sz="1800" b="0" dirty="0">
              <a:solidFill>
                <a:srgbClr val="000000"/>
              </a:solidFill>
              <a:latin typeface="Arial"/>
            </a:endParaRPr>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10C282F2-56B8-44BE-8E99-FC6D2CE3D79D}" type="slidenum">
              <a:rPr lang="en-US" smtClean="0">
                <a:solidFill>
                  <a:srgbClr val="000000">
                    <a:tint val="75000"/>
                  </a:srgbClr>
                </a:solidFill>
              </a:rPr>
              <a:pPr/>
              <a:t>‹#›</a:t>
            </a:fld>
            <a:endParaRPr lang="en-US" dirty="0">
              <a:solidFill>
                <a:srgbClr val="000000">
                  <a:tint val="75000"/>
                </a:srgbClr>
              </a:solidFill>
            </a:endParaRPr>
          </a:p>
        </p:txBody>
      </p:sp>
    </p:spTree>
    <p:extLst>
      <p:ext uri="{BB962C8B-B14F-4D97-AF65-F5344CB8AC3E}">
        <p14:creationId xmlns:p14="http://schemas.microsoft.com/office/powerpoint/2010/main" val="3649267239"/>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slide">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p:txBody>
          <a:bodyPr/>
          <a:lstStyle>
            <a:lvl1pPr>
              <a:defRPr>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1pPr>
          </a:lstStyle>
          <a:p>
            <a:r>
              <a:rPr lang="en-US" dirty="0" smtClean="0"/>
              <a:t>Click to edit master title</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estions slide">
    <p:spTree>
      <p:nvGrpSpPr>
        <p:cNvPr id="1" name=""/>
        <p:cNvGrpSpPr/>
        <p:nvPr/>
      </p:nvGrpSpPr>
      <p:grpSpPr>
        <a:xfrm>
          <a:off x="0" y="0"/>
          <a:ext cx="0" cy="0"/>
          <a:chOff x="0" y="0"/>
          <a:chExt cx="0" cy="0"/>
        </a:xfrm>
      </p:grpSpPr>
      <p:sp>
        <p:nvSpPr>
          <p:cNvPr id="3" name="Rectangle 3"/>
          <p:cNvSpPr>
            <a:spLocks noChangeArrowheads="1"/>
          </p:cNvSpPr>
          <p:nvPr userDrawn="1"/>
        </p:nvSpPr>
        <p:spPr bwMode="auto">
          <a:xfrm>
            <a:off x="383532" y="1598140"/>
            <a:ext cx="8374062" cy="4808537"/>
          </a:xfrm>
          <a:prstGeom prst="rect">
            <a:avLst/>
          </a:prstGeom>
          <a:noFill/>
          <a:ln w="12700">
            <a:noFill/>
            <a:miter lim="800000"/>
            <a:headEnd/>
            <a:tailEnd/>
          </a:ln>
          <a:effectLst/>
        </p:spPr>
        <p:txBody>
          <a:bodyPr lIns="90488" tIns="44450" rIns="90488" bIns="44450"/>
          <a:lstStyle/>
          <a:p>
            <a:pPr marL="355600" lvl="0" indent="-355600" algn="l">
              <a:lnSpc>
                <a:spcPct val="100000"/>
              </a:lnSpc>
              <a:spcBef>
                <a:spcPts val="600"/>
              </a:spcBef>
              <a:spcAft>
                <a:spcPts val="600"/>
              </a:spcAft>
              <a:buClr>
                <a:schemeClr val="tx2"/>
              </a:buClr>
              <a:buSzPct val="125000"/>
              <a:buFont typeface="Arial Narrow" pitchFamily="34" charset="0"/>
              <a:buChar char="–"/>
              <a:tabLst>
                <a:tab pos="3430588" algn="l"/>
                <a:tab pos="8064500" algn="l"/>
              </a:tabLst>
            </a:pPr>
            <a:r>
              <a:rPr lang="en-US" sz="2800"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Instructor’s name:	</a:t>
            </a:r>
            <a:r>
              <a:rPr lang="en-US" sz="2800"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XXXX</a:t>
            </a:r>
          </a:p>
          <a:p>
            <a:pPr marL="356616" lvl="0" indent="-344488" algn="l">
              <a:lnSpc>
                <a:spcPct val="100000"/>
              </a:lnSpc>
              <a:spcBef>
                <a:spcPts val="600"/>
              </a:spcBef>
              <a:spcAft>
                <a:spcPts val="600"/>
              </a:spcAft>
              <a:buClr>
                <a:schemeClr val="tx2"/>
              </a:buClr>
              <a:buSzPct val="125000"/>
              <a:buFont typeface="Arial Narrow" pitchFamily="34" charset="0"/>
              <a:buChar char="–"/>
              <a:tabLst>
                <a:tab pos="3430588" algn="l"/>
                <a:tab pos="8064500" algn="l"/>
              </a:tabLst>
            </a:pPr>
            <a:r>
              <a:rPr lang="en-US" sz="2800"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Instructor’s address:	USAF Weapons School</a:t>
            </a:r>
            <a:br>
              <a:rPr lang="en-US" sz="2800"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2800"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4269 Tyndall Avenue</a:t>
            </a:r>
            <a:br>
              <a:rPr lang="en-US" sz="2800"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2800"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Nellis AFB NV 89191-6062</a:t>
            </a:r>
          </a:p>
          <a:p>
            <a:pPr marL="356616" lvl="0" indent="-344488" algn="l">
              <a:lnSpc>
                <a:spcPct val="100000"/>
              </a:lnSpc>
              <a:spcBef>
                <a:spcPts val="600"/>
              </a:spcBef>
              <a:spcAft>
                <a:spcPts val="600"/>
              </a:spcAft>
              <a:buClr>
                <a:schemeClr val="tx2"/>
              </a:buClr>
              <a:buSzPct val="125000"/>
              <a:buFont typeface="Arial Narrow" pitchFamily="34" charset="0"/>
              <a:buChar char="–"/>
              <a:tabLst>
                <a:tab pos="3430588" algn="l"/>
                <a:tab pos="8064500" algn="l"/>
              </a:tabLst>
            </a:pPr>
            <a:r>
              <a:rPr lang="en-US" sz="2800"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Instructor’s phone:	(702) 652-</a:t>
            </a:r>
            <a:r>
              <a:rPr lang="en-US" sz="2800"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XXXX</a:t>
            </a:r>
          </a:p>
          <a:p>
            <a:pPr marL="356616" lvl="0" indent="-344488" algn="l">
              <a:lnSpc>
                <a:spcPct val="100000"/>
              </a:lnSpc>
              <a:spcBef>
                <a:spcPts val="600"/>
              </a:spcBef>
              <a:spcAft>
                <a:spcPts val="600"/>
              </a:spcAft>
              <a:buClr>
                <a:schemeClr val="tx2"/>
              </a:buClr>
              <a:buSzPct val="125000"/>
              <a:buFont typeface="Arial Narrow" pitchFamily="34" charset="0"/>
              <a:buChar char="–"/>
              <a:tabLst>
                <a:tab pos="3430588" algn="l"/>
                <a:tab pos="8064500" algn="l"/>
              </a:tabLst>
            </a:pPr>
            <a:r>
              <a:rPr lang="en-US" sz="2800"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Instructor’s e-mail:	</a:t>
            </a:r>
            <a:r>
              <a:rPr lang="en-US" sz="2800"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XXXX</a:t>
            </a:r>
            <a:r>
              <a:rPr lang="en-US" sz="2800"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@nellis.af.mil</a:t>
            </a:r>
            <a:endParaRPr lang="en-US" sz="2800"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ectangle 3"/>
          <p:cNvSpPr>
            <a:spLocks noGrp="1" noChangeArrowheads="1"/>
          </p:cNvSpPr>
          <p:nvPr userDrawn="1"/>
        </p:nvSpPr>
        <p:spPr bwMode="auto">
          <a:xfrm>
            <a:off x="1562101" y="186726"/>
            <a:ext cx="6019800" cy="1143000"/>
          </a:xfrm>
          <a:prstGeom prst="rect">
            <a:avLst/>
          </a:prstGeom>
          <a:noFill/>
          <a:ln w="12700">
            <a:noFill/>
            <a:miter lim="800000"/>
            <a:headEnd/>
            <a:tailEnd/>
          </a:ln>
          <a:effectLst/>
        </p:spPr>
        <p:txBody>
          <a:bodyPr vert="horz" wrap="square" lIns="90488" tIns="44450" rIns="90488" bIns="44450" numCol="1" anchor="ctr" anchorCtr="1" compatLnSpc="1">
            <a:prstTxWarp prst="textNoShape">
              <a:avLst/>
            </a:prstTxWarp>
          </a:bodyPr>
          <a:lstStyle>
            <a:lvl1pPr algn="ctr" rtl="0" eaLnBrk="1" fontAlgn="base" hangingPunct="1">
              <a:lnSpc>
                <a:spcPct val="100000"/>
              </a:lnSpc>
              <a:spcBef>
                <a:spcPct val="0"/>
              </a:spcBef>
              <a:spcAft>
                <a:spcPct val="0"/>
              </a:spcAft>
              <a:defRPr sz="3600" b="1">
                <a:solidFill>
                  <a:schemeClr val="tx2"/>
                </a:solidFill>
                <a:effectLst>
                  <a:outerShdw blurRad="38100" dist="38100" dir="2700000" algn="tl">
                    <a:srgbClr val="000000">
                      <a:alpha val="43137"/>
                    </a:srgbClr>
                  </a:outerShdw>
                </a:effectLst>
                <a:latin typeface="+mj-lt"/>
                <a:ea typeface="+mj-ea"/>
                <a:cs typeface="+mj-cs"/>
              </a:defRPr>
            </a:lvl1pPr>
            <a:lvl2pPr algn="ctr" rtl="0" eaLnBrk="1" fontAlgn="base" hangingPunct="1">
              <a:lnSpc>
                <a:spcPct val="85000"/>
              </a:lnSpc>
              <a:spcBef>
                <a:spcPct val="0"/>
              </a:spcBef>
              <a:spcAft>
                <a:spcPct val="0"/>
              </a:spcAft>
              <a:defRPr sz="3600" b="1">
                <a:solidFill>
                  <a:schemeClr val="tx2"/>
                </a:solidFill>
                <a:effectLst>
                  <a:outerShdw blurRad="38100" dist="38100" dir="2700000" algn="tl">
                    <a:srgbClr val="000000"/>
                  </a:outerShdw>
                </a:effectLst>
                <a:latin typeface="Arial" charset="0"/>
              </a:defRPr>
            </a:lvl2pPr>
            <a:lvl3pPr algn="ctr" rtl="0" eaLnBrk="1" fontAlgn="base" hangingPunct="1">
              <a:lnSpc>
                <a:spcPct val="85000"/>
              </a:lnSpc>
              <a:spcBef>
                <a:spcPct val="0"/>
              </a:spcBef>
              <a:spcAft>
                <a:spcPct val="0"/>
              </a:spcAft>
              <a:defRPr sz="3600" b="1">
                <a:solidFill>
                  <a:schemeClr val="tx2"/>
                </a:solidFill>
                <a:effectLst>
                  <a:outerShdw blurRad="38100" dist="38100" dir="2700000" algn="tl">
                    <a:srgbClr val="000000"/>
                  </a:outerShdw>
                </a:effectLst>
                <a:latin typeface="Arial" charset="0"/>
              </a:defRPr>
            </a:lvl3pPr>
            <a:lvl4pPr algn="ctr" rtl="0" eaLnBrk="1" fontAlgn="base" hangingPunct="1">
              <a:lnSpc>
                <a:spcPct val="85000"/>
              </a:lnSpc>
              <a:spcBef>
                <a:spcPct val="0"/>
              </a:spcBef>
              <a:spcAft>
                <a:spcPct val="0"/>
              </a:spcAft>
              <a:defRPr sz="3600" b="1">
                <a:solidFill>
                  <a:schemeClr val="tx2"/>
                </a:solidFill>
                <a:effectLst>
                  <a:outerShdw blurRad="38100" dist="38100" dir="2700000" algn="tl">
                    <a:srgbClr val="000000"/>
                  </a:outerShdw>
                </a:effectLst>
                <a:latin typeface="Arial" charset="0"/>
              </a:defRPr>
            </a:lvl4pPr>
            <a:lvl5pPr algn="ctr" rtl="0" eaLnBrk="1" fontAlgn="base" hangingPunct="1">
              <a:lnSpc>
                <a:spcPct val="85000"/>
              </a:lnSpc>
              <a:spcBef>
                <a:spcPct val="0"/>
              </a:spcBef>
              <a:spcAft>
                <a:spcPct val="0"/>
              </a:spcAft>
              <a:defRPr sz="3600" b="1">
                <a:solidFill>
                  <a:schemeClr val="tx2"/>
                </a:solidFill>
                <a:effectLst>
                  <a:outerShdw blurRad="38100" dist="38100" dir="2700000" algn="tl">
                    <a:srgbClr val="000000"/>
                  </a:outerShdw>
                </a:effectLst>
                <a:latin typeface="Arial" charset="0"/>
              </a:defRPr>
            </a:lvl5pPr>
            <a:lvl6pPr marL="457200" algn="ctr" rtl="0" eaLnBrk="1" fontAlgn="base" hangingPunct="1">
              <a:lnSpc>
                <a:spcPct val="85000"/>
              </a:lnSpc>
              <a:spcBef>
                <a:spcPct val="0"/>
              </a:spcBef>
              <a:spcAft>
                <a:spcPct val="0"/>
              </a:spcAft>
              <a:defRPr sz="3600" b="1">
                <a:solidFill>
                  <a:schemeClr val="tx2"/>
                </a:solidFill>
                <a:effectLst>
                  <a:outerShdw blurRad="38100" dist="38100" dir="2700000" algn="tl">
                    <a:srgbClr val="000000"/>
                  </a:outerShdw>
                </a:effectLst>
                <a:latin typeface="Arial" charset="0"/>
              </a:defRPr>
            </a:lvl6pPr>
            <a:lvl7pPr marL="914400" algn="ctr" rtl="0" eaLnBrk="1" fontAlgn="base" hangingPunct="1">
              <a:lnSpc>
                <a:spcPct val="85000"/>
              </a:lnSpc>
              <a:spcBef>
                <a:spcPct val="0"/>
              </a:spcBef>
              <a:spcAft>
                <a:spcPct val="0"/>
              </a:spcAft>
              <a:defRPr sz="3600" b="1">
                <a:solidFill>
                  <a:schemeClr val="tx2"/>
                </a:solidFill>
                <a:effectLst>
                  <a:outerShdw blurRad="38100" dist="38100" dir="2700000" algn="tl">
                    <a:srgbClr val="000000"/>
                  </a:outerShdw>
                </a:effectLst>
                <a:latin typeface="Arial" charset="0"/>
              </a:defRPr>
            </a:lvl7pPr>
            <a:lvl8pPr marL="1371600" algn="ctr" rtl="0" eaLnBrk="1" fontAlgn="base" hangingPunct="1">
              <a:lnSpc>
                <a:spcPct val="85000"/>
              </a:lnSpc>
              <a:spcBef>
                <a:spcPct val="0"/>
              </a:spcBef>
              <a:spcAft>
                <a:spcPct val="0"/>
              </a:spcAft>
              <a:defRPr sz="3600" b="1">
                <a:solidFill>
                  <a:schemeClr val="tx2"/>
                </a:solidFill>
                <a:effectLst>
                  <a:outerShdw blurRad="38100" dist="38100" dir="2700000" algn="tl">
                    <a:srgbClr val="000000"/>
                  </a:outerShdw>
                </a:effectLst>
                <a:latin typeface="Arial" charset="0"/>
              </a:defRPr>
            </a:lvl8pPr>
            <a:lvl9pPr marL="1828800" algn="ctr" rtl="0" eaLnBrk="1" fontAlgn="base" hangingPunct="1">
              <a:lnSpc>
                <a:spcPct val="85000"/>
              </a:lnSpc>
              <a:spcBef>
                <a:spcPct val="0"/>
              </a:spcBef>
              <a:spcAft>
                <a:spcPct val="0"/>
              </a:spcAft>
              <a:defRPr sz="3600" b="1">
                <a:solidFill>
                  <a:schemeClr val="tx2"/>
                </a:solidFill>
                <a:effectLst>
                  <a:outerShdw blurRad="38100" dist="38100" dir="2700000" algn="tl">
                    <a:srgbClr val="000000"/>
                  </a:outerShdw>
                </a:effectLst>
                <a:latin typeface="Arial" charset="0"/>
              </a:defRPr>
            </a:lvl9pPr>
          </a:lstStyle>
          <a:p>
            <a:pPr>
              <a:lnSpc>
                <a:spcPts val="4000"/>
              </a:lnSpc>
            </a:pPr>
            <a:r>
              <a:rPr lang="en-US" dirty="0" smtClean="0">
                <a:latin typeface="Times New Roman" panose="02020603050405020304" pitchFamily="18" charset="0"/>
                <a:cs typeface="Times New Roman" panose="02020603050405020304" pitchFamily="18" charset="0"/>
              </a:rPr>
              <a:t>Questions</a:t>
            </a:r>
            <a:r>
              <a:rPr lang="en-US" dirty="0" smtClean="0"/>
              <a:t>?</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OverObj" preserve="1">
  <p:cSld name="Two-tier conten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1558925" y="200025"/>
            <a:ext cx="6019800" cy="1143000"/>
          </a:xfrm>
        </p:spPr>
        <p:txBody>
          <a:bodyPr/>
          <a:lstStyle>
            <a:lvl1pPr>
              <a:defRPr>
                <a:effectLst>
                  <a:outerShdw blurRad="38100" dist="38100" dir="2700000" algn="tl">
                    <a:srgbClr val="000000">
                      <a:alpha val="43137"/>
                    </a:srgbClr>
                  </a:outerShdw>
                </a:effectLst>
              </a:defRPr>
            </a:lvl1pPr>
          </a:lstStyle>
          <a:p>
            <a:r>
              <a:rPr lang="en-US" dirty="0" smtClean="0"/>
              <a:t>Click to edit master title</a:t>
            </a:r>
            <a:endParaRPr lang="en-US" dirty="0"/>
          </a:p>
        </p:txBody>
      </p:sp>
      <p:sp>
        <p:nvSpPr>
          <p:cNvPr id="3" name="Text Placeholder 2"/>
          <p:cNvSpPr>
            <a:spLocks noGrp="1"/>
          </p:cNvSpPr>
          <p:nvPr>
            <p:ph type="body" sz="half" idx="1" hasCustomPrompt="1"/>
          </p:nvPr>
        </p:nvSpPr>
        <p:spPr bwMode="auto">
          <a:xfrm>
            <a:off x="381000" y="1595438"/>
            <a:ext cx="8382000" cy="2320925"/>
          </a:xfrm>
        </p:spPr>
        <p:txBody>
          <a:bodyPr/>
          <a:lstStyle>
            <a:lvl1pPr>
              <a:spcBef>
                <a:spcPts val="600"/>
              </a:spcBef>
              <a:defRPr>
                <a:effectLst>
                  <a:outerShdw blurRad="38100" dist="38100" dir="2700000" algn="tl">
                    <a:srgbClr val="000000">
                      <a:alpha val="43137"/>
                    </a:srgbClr>
                  </a:outerShdw>
                </a:effectLst>
              </a:defRPr>
            </a:lvl1pPr>
            <a:lvl2pPr>
              <a:spcBef>
                <a:spcPts val="600"/>
              </a:spcBef>
              <a:defRPr>
                <a:effectLst>
                  <a:outerShdw blurRad="38100" dist="38100" dir="2700000" algn="tl">
                    <a:srgbClr val="000000">
                      <a:alpha val="43137"/>
                    </a:srgbClr>
                  </a:outerShdw>
                </a:effectLst>
              </a:defRPr>
            </a:lvl2pPr>
            <a:lvl3pPr>
              <a:spcBef>
                <a:spcPts val="600"/>
              </a:spcBef>
              <a:defRPr>
                <a:effectLst>
                  <a:outerShdw blurRad="38100" dist="38100" dir="2700000" algn="tl">
                    <a:srgbClr val="000000">
                      <a:alpha val="43137"/>
                    </a:srgbClr>
                  </a:outerShdw>
                </a:effectLst>
              </a:defRPr>
            </a:lvl3pPr>
            <a:lvl4pPr>
              <a:spcBef>
                <a:spcPts val="600"/>
              </a:spcBef>
              <a:defRPr>
                <a:effectLst>
                  <a:outerShdw blurRad="38100" dist="38100" dir="2700000" algn="tl">
                    <a:srgbClr val="000000">
                      <a:alpha val="43137"/>
                    </a:srgbClr>
                  </a:outerShdw>
                </a:effectLst>
              </a:defRPr>
            </a:lvl4pPr>
            <a:lvl5pPr>
              <a:spcBef>
                <a:spcPts val="600"/>
              </a:spcBef>
              <a:defRPr>
                <a:effectLst>
                  <a:outerShdw blurRad="38100" dist="38100" dir="2700000" algn="tl">
                    <a:srgbClr val="000000">
                      <a:alpha val="43137"/>
                    </a:srgbClr>
                  </a:outerShdw>
                </a:effectLst>
              </a:defRPr>
            </a:lvl5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endParaRPr lang="en-US" dirty="0"/>
          </a:p>
        </p:txBody>
      </p:sp>
      <p:sp>
        <p:nvSpPr>
          <p:cNvPr id="4" name="Content Placeholder 3"/>
          <p:cNvSpPr>
            <a:spLocks noGrp="1"/>
          </p:cNvSpPr>
          <p:nvPr>
            <p:ph sz="half" idx="2" hasCustomPrompt="1"/>
          </p:nvPr>
        </p:nvSpPr>
        <p:spPr bwMode="auto">
          <a:xfrm>
            <a:off x="381000" y="4068763"/>
            <a:ext cx="8382000" cy="2322512"/>
          </a:xfrm>
        </p:spPr>
        <p:txBody>
          <a:bodyPr/>
          <a:lstStyle>
            <a:lvl1pPr>
              <a:spcBef>
                <a:spcPts val="600"/>
              </a:spcBef>
              <a:defRPr>
                <a:effectLst>
                  <a:outerShdw blurRad="38100" dist="38100" dir="2700000" algn="tl">
                    <a:srgbClr val="000000">
                      <a:alpha val="43137"/>
                    </a:srgbClr>
                  </a:outerShdw>
                </a:effectLst>
              </a:defRPr>
            </a:lvl1pPr>
            <a:lvl2pPr>
              <a:spcBef>
                <a:spcPts val="600"/>
              </a:spcBef>
              <a:defRPr>
                <a:effectLst>
                  <a:outerShdw blurRad="38100" dist="38100" dir="2700000" algn="tl">
                    <a:srgbClr val="000000">
                      <a:alpha val="43137"/>
                    </a:srgbClr>
                  </a:outerShdw>
                </a:effectLst>
              </a:defRPr>
            </a:lvl2pPr>
            <a:lvl3pPr>
              <a:spcBef>
                <a:spcPts val="600"/>
              </a:spcBef>
              <a:defRPr>
                <a:effectLst>
                  <a:outerShdw blurRad="38100" dist="38100" dir="2700000" algn="tl">
                    <a:srgbClr val="000000">
                      <a:alpha val="43137"/>
                    </a:srgbClr>
                  </a:outerShdw>
                </a:effectLst>
              </a:defRPr>
            </a:lvl3pPr>
            <a:lvl4pPr>
              <a:spcBef>
                <a:spcPts val="600"/>
              </a:spcBef>
              <a:defRPr>
                <a:effectLst>
                  <a:outerShdw blurRad="38100" dist="38100" dir="2700000" algn="tl">
                    <a:srgbClr val="000000">
                      <a:alpha val="43137"/>
                    </a:srgbClr>
                  </a:outerShdw>
                </a:effectLst>
              </a:defRPr>
            </a:lvl4pPr>
            <a:lvl5pPr>
              <a:spcBef>
                <a:spcPts val="600"/>
              </a:spcBef>
              <a:defRPr>
                <a:effectLst>
                  <a:outerShdw blurRad="38100" dist="38100" dir="2700000" algn="tl">
                    <a:srgbClr val="000000">
                      <a:alpha val="43137"/>
                    </a:srgbClr>
                  </a:outerShdw>
                </a:effectLst>
              </a:defRPr>
            </a:lvl5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14309523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4B5313C-4E39-4DCA-B241-6723E915F580}" type="datetimeFigureOut">
              <a:rPr lang="en-US" smtClean="0"/>
              <a:t>9/28/2017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392F46-270F-47E2-AFF6-1774DD74C9B5}" type="slidenum">
              <a:rPr lang="en-US" smtClean="0"/>
              <a:t>‹#›</a:t>
            </a:fld>
            <a:endParaRPr lang="en-US"/>
          </a:p>
        </p:txBody>
      </p:sp>
    </p:spTree>
    <p:extLst>
      <p:ext uri="{BB962C8B-B14F-4D97-AF65-F5344CB8AC3E}">
        <p14:creationId xmlns:p14="http://schemas.microsoft.com/office/powerpoint/2010/main" val="29131541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microsoft.com/office/2007/relationships/hdphoto" Target="../media/hdphoto1.wdp"/><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3333FF">
                <a:gamma/>
                <a:shade val="46275"/>
                <a:invGamma/>
              </a:srgbClr>
            </a:gs>
            <a:gs pos="50000">
              <a:srgbClr val="3333FF"/>
            </a:gs>
            <a:gs pos="100000">
              <a:srgbClr val="3333FF">
                <a:gamma/>
                <a:shade val="46275"/>
                <a:invGamma/>
              </a:srgbClr>
            </a:gs>
          </a:gsLst>
          <a:lin ang="5400000" scaled="1"/>
        </a:gradFill>
        <a:effectLst/>
      </p:bgPr>
    </p:bg>
    <p:spTree>
      <p:nvGrpSpPr>
        <p:cNvPr id="1" name=""/>
        <p:cNvGrpSpPr/>
        <p:nvPr/>
      </p:nvGrpSpPr>
      <p:grpSpPr>
        <a:xfrm>
          <a:off x="0" y="0"/>
          <a:ext cx="0" cy="0"/>
          <a:chOff x="0" y="0"/>
          <a:chExt cx="0" cy="0"/>
        </a:xfrm>
      </p:grpSpPr>
      <p:sp>
        <p:nvSpPr>
          <p:cNvPr id="183298" name="Rectangle 2"/>
          <p:cNvSpPr>
            <a:spLocks noGrp="1" noChangeArrowheads="1"/>
          </p:cNvSpPr>
          <p:nvPr>
            <p:ph type="body" idx="1"/>
          </p:nvPr>
        </p:nvSpPr>
        <p:spPr bwMode="invGray">
          <a:xfrm>
            <a:off x="381000" y="1595438"/>
            <a:ext cx="8382000" cy="4795837"/>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3299" name="Rectangle 3"/>
          <p:cNvSpPr>
            <a:spLocks noChangeArrowheads="1"/>
          </p:cNvSpPr>
          <p:nvPr/>
        </p:nvSpPr>
        <p:spPr bwMode="auto">
          <a:xfrm>
            <a:off x="1597025" y="1271588"/>
            <a:ext cx="6099175" cy="45719"/>
          </a:xfrm>
          <a:prstGeom prst="rect">
            <a:avLst/>
          </a:prstGeom>
          <a:gradFill rotWithShape="0">
            <a:gsLst>
              <a:gs pos="0">
                <a:srgbClr val="B4B4B4"/>
              </a:gs>
              <a:gs pos="100000">
                <a:srgbClr val="B4B4B4">
                  <a:gamma/>
                  <a:shade val="46275"/>
                  <a:invGamma/>
                </a:srgbClr>
              </a:gs>
            </a:gsLst>
            <a:lin ang="5400000" scaled="1"/>
          </a:gradFill>
          <a:ln w="12700">
            <a:noFill/>
            <a:miter lim="800000"/>
            <a:headEnd/>
            <a:tailEnd/>
          </a:ln>
          <a:effectLst/>
        </p:spPr>
        <p:txBody>
          <a:bodyPr wrap="none" anchor="ctr"/>
          <a:lstStyle/>
          <a:p>
            <a:endParaRPr lang="en-US" dirty="0">
              <a:effectLst>
                <a:outerShdw blurRad="38100" dist="38100" dir="2700000" algn="tl">
                  <a:srgbClr val="000000">
                    <a:alpha val="43137"/>
                  </a:srgbClr>
                </a:outerShdw>
              </a:effectLst>
            </a:endParaRPr>
          </a:p>
        </p:txBody>
      </p:sp>
      <p:sp>
        <p:nvSpPr>
          <p:cNvPr id="183302" name="Rectangle 6"/>
          <p:cNvSpPr>
            <a:spLocks noGrp="1" noChangeArrowheads="1"/>
          </p:cNvSpPr>
          <p:nvPr>
            <p:ph type="title"/>
          </p:nvPr>
        </p:nvSpPr>
        <p:spPr bwMode="invGray">
          <a:xfrm>
            <a:off x="1558925" y="200025"/>
            <a:ext cx="6019800" cy="1143000"/>
          </a:xfrm>
          <a:prstGeom prst="rect">
            <a:avLst/>
          </a:prstGeom>
          <a:noFill/>
          <a:ln w="12700">
            <a:noFill/>
            <a:miter lim="800000"/>
            <a:headEnd/>
            <a:tailEnd/>
          </a:ln>
          <a:effectLst/>
        </p:spPr>
        <p:txBody>
          <a:bodyPr vert="horz" wrap="square" lIns="90488" tIns="44450" rIns="90488" bIns="44450" numCol="1" anchor="ctr" anchorCtr="1" compatLnSpc="1">
            <a:prstTxWarp prst="textNoShape">
              <a:avLst/>
            </a:prstTxWarp>
          </a:bodyPr>
          <a:lstStyle/>
          <a:p>
            <a:pPr lvl="0"/>
            <a:r>
              <a:rPr lang="en-US" dirty="0" smtClean="0"/>
              <a:t>Click to edit master</a:t>
            </a:r>
          </a:p>
        </p:txBody>
      </p:sp>
      <p:grpSp>
        <p:nvGrpSpPr>
          <p:cNvPr id="2" name="Group 7"/>
          <p:cNvGrpSpPr>
            <a:grpSpLocks/>
          </p:cNvGrpSpPr>
          <p:nvPr/>
        </p:nvGrpSpPr>
        <p:grpSpPr bwMode="auto">
          <a:xfrm>
            <a:off x="55096" y="72372"/>
            <a:ext cx="1447800" cy="1393825"/>
            <a:chOff x="94" y="71"/>
            <a:chExt cx="912" cy="878"/>
          </a:xfrm>
        </p:grpSpPr>
        <p:pic>
          <p:nvPicPr>
            <p:cNvPr id="183304" name="Picture 8" descr="template_ws_patch"/>
            <p:cNvPicPr>
              <a:picLocks noChangeAspect="1" noChangeArrowheads="1"/>
            </p:cNvPicPr>
            <p:nvPr userDrawn="1"/>
          </p:nvPicPr>
          <p:blipFill>
            <a:blip r:embed="rId10" cstate="print"/>
            <a:srcRect/>
            <a:stretch>
              <a:fillRect/>
            </a:stretch>
          </p:blipFill>
          <p:spPr bwMode="auto">
            <a:xfrm>
              <a:off x="242" y="71"/>
              <a:ext cx="617" cy="748"/>
            </a:xfrm>
            <a:prstGeom prst="rect">
              <a:avLst/>
            </a:prstGeom>
            <a:noFill/>
            <a:ln w="9525">
              <a:noFill/>
              <a:miter lim="800000"/>
              <a:headEnd/>
              <a:tailEnd/>
            </a:ln>
          </p:spPr>
        </p:pic>
        <p:sp>
          <p:nvSpPr>
            <p:cNvPr id="183305" name="AutoShape 9" descr="Large checker board"/>
            <p:cNvSpPr>
              <a:spLocks noChangeArrowheads="1"/>
            </p:cNvSpPr>
            <p:nvPr userDrawn="1"/>
          </p:nvSpPr>
          <p:spPr bwMode="auto">
            <a:xfrm flipH="1" flipV="1">
              <a:off x="94" y="709"/>
              <a:ext cx="912" cy="240"/>
            </a:xfrm>
            <a:prstGeom prst="ellipseRibbon2">
              <a:avLst>
                <a:gd name="adj1" fmla="val 50000"/>
                <a:gd name="adj2" fmla="val 56019"/>
                <a:gd name="adj3" fmla="val 25000"/>
              </a:avLst>
            </a:prstGeom>
            <a:pattFill prst="lgCheck">
              <a:fgClr>
                <a:schemeClr val="tx2"/>
              </a:fgClr>
              <a:bgClr>
                <a:schemeClr val="bg2"/>
              </a:bgClr>
            </a:pattFill>
            <a:ln w="12700">
              <a:solidFill>
                <a:schemeClr val="bg2"/>
              </a:solidFill>
              <a:round/>
              <a:headEnd/>
              <a:tailEnd/>
            </a:ln>
            <a:effectLst/>
          </p:spPr>
          <p:txBody>
            <a:bodyPr wrap="none" anchor="ctr"/>
            <a:lstStyle/>
            <a:p>
              <a:endParaRPr lang="en-US" dirty="0">
                <a:effectLst>
                  <a:outerShdw blurRad="38100" dist="38100" dir="2700000" algn="tl">
                    <a:srgbClr val="000000">
                      <a:alpha val="43137"/>
                    </a:srgbClr>
                  </a:outerShdw>
                </a:effectLst>
              </a:endParaRPr>
            </a:p>
          </p:txBody>
        </p:sp>
      </p:grpSp>
      <p:sp>
        <p:nvSpPr>
          <p:cNvPr id="183306" name="Rectangle 10"/>
          <p:cNvSpPr>
            <a:spLocks noChangeArrowheads="1"/>
          </p:cNvSpPr>
          <p:nvPr/>
        </p:nvSpPr>
        <p:spPr bwMode="invGray">
          <a:xfrm>
            <a:off x="8499530" y="6539901"/>
            <a:ext cx="453970" cy="313932"/>
          </a:xfrm>
          <a:prstGeom prst="rect">
            <a:avLst/>
          </a:prstGeom>
          <a:noFill/>
          <a:ln w="12700">
            <a:noFill/>
            <a:miter lim="800000"/>
            <a:headEnd/>
            <a:tailEnd/>
          </a:ln>
          <a:effectLst/>
        </p:spPr>
        <p:txBody>
          <a:bodyPr wrap="none" anchor="ctr" anchorCtr="1">
            <a:spAutoFit/>
          </a:bodyPr>
          <a:lstStyle/>
          <a:p>
            <a:pPr algn="r">
              <a:lnSpc>
                <a:spcPct val="80000"/>
              </a:lnSpc>
              <a:spcBef>
                <a:spcPct val="30000"/>
              </a:spcBef>
            </a:pPr>
            <a:fld id="{DA903C6E-477B-42BE-B60F-40CFBB4EFC57}" type="slidenum">
              <a:rPr lang="en-US" sz="1800">
                <a:solidFill>
                  <a:srgbClr val="00DFCA"/>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pPr algn="r">
                <a:lnSpc>
                  <a:spcPct val="80000"/>
                </a:lnSpc>
                <a:spcBef>
                  <a:spcPct val="30000"/>
                </a:spcBef>
              </a:pPr>
              <a:t>‹#›</a:t>
            </a:fld>
            <a:endParaRPr lang="en-US" sz="1800" dirty="0">
              <a:solidFill>
                <a:srgbClr val="00DFCA"/>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12" name="Picture 2"/>
          <p:cNvPicPr>
            <a:picLocks noChangeAspect="1" noChangeArrowheads="1"/>
          </p:cNvPicPr>
          <p:nvPr/>
        </p:nvPicPr>
        <p:blipFill>
          <a:blip r:embed="rId11" cstate="print">
            <a:extLst>
              <a:ext uri="{BEBA8EAE-BF5A-486C-A8C5-ECC9F3942E4B}">
                <a14:imgProps xmlns:a14="http://schemas.microsoft.com/office/drawing/2010/main">
                  <a14:imgLayer r:embed="rId12">
                    <a14:imgEffect>
                      <a14:backgroundRemoval t="0" b="100000" l="0" r="100000">
                        <a14:foregroundMark x1="2439" y1="49481" x2="5923" y2="28374"/>
                        <a14:foregroundMark x1="7666" y1="27336" x2="18815" y2="12803"/>
                        <a14:foregroundMark x1="19512" y1="12457" x2="39721" y2="3460"/>
                        <a14:foregroundMark x1="40767" y1="3114" x2="59582" y2="3114"/>
                        <a14:foregroundMark x1="60976" y1="3806" x2="72474" y2="10035"/>
                        <a14:foregroundMark x1="73171" y1="9689" x2="88153" y2="21453"/>
                        <a14:foregroundMark x1="87805" y1="21799" x2="93728" y2="32180"/>
                        <a14:foregroundMark x1="93380" y1="33218" x2="97561" y2="51903"/>
                        <a14:foregroundMark x1="97561" y1="53633" x2="89547" y2="75433"/>
                        <a14:foregroundMark x1="88502" y1="77163" x2="77700" y2="88927"/>
                        <a14:foregroundMark x1="76307" y1="88927" x2="58537" y2="96194"/>
                        <a14:foregroundMark x1="55052" y1="97232" x2="29268" y2="91696"/>
                        <a14:foregroundMark x1="27526" y1="92042" x2="7666" y2="71626"/>
                        <a14:foregroundMark x1="7317" y1="70588" x2="2787" y2="50173"/>
                        <a14:foregroundMark x1="15679" y1="66782" x2="53659" y2="35640"/>
                        <a14:foregroundMark x1="11498" y1="25606" x2="80836" y2="55363"/>
                        <a14:foregroundMark x1="14634" y1="32526" x2="30314" y2="17301"/>
                        <a14:foregroundMark x1="13937" y1="29066" x2="31707" y2="11765"/>
                        <a14:foregroundMark x1="38676" y1="11419" x2="64808" y2="13841"/>
                        <a14:foregroundMark x1="46690" y1="8997" x2="64808" y2="11765"/>
                        <a14:foregroundMark x1="59930" y1="8651" x2="65854" y2="12111"/>
                        <a14:foregroundMark x1="68641" y1="13495" x2="84669" y2="31142"/>
                        <a14:foregroundMark x1="85017" y1="25260" x2="87108" y2="46367"/>
                        <a14:foregroundMark x1="88850" y1="33910" x2="91986" y2="50865"/>
                        <a14:foregroundMark x1="89895" y1="56747" x2="85017" y2="46713"/>
                        <a14:foregroundMark x1="87108" y1="61246" x2="70383" y2="61938"/>
                        <a14:foregroundMark x1="80139" y1="33564" x2="83624" y2="32526"/>
                        <a14:foregroundMark x1="65854" y1="33564" x2="37631" y2="27682"/>
                        <a14:foregroundMark x1="54355" y1="20415" x2="46341" y2="31142"/>
                        <a14:foregroundMark x1="51568" y1="46367" x2="47038" y2="62630"/>
                        <a14:foregroundMark x1="10105" y1="56747" x2="11498" y2="33564"/>
                        <a14:foregroundMark x1="5575" y1="50519" x2="11847" y2="56055"/>
                        <a14:foregroundMark x1="27526" y1="44637" x2="16376" y2="67820"/>
                        <a14:foregroundMark x1="23345" y1="81661" x2="57840" y2="81661"/>
                        <a14:foregroundMark x1="69338" y1="79239" x2="38676" y2="79239"/>
                        <a14:foregroundMark x1="75958" y1="79931" x2="59233" y2="88581"/>
                        <a14:foregroundMark x1="77352" y1="82699" x2="62718" y2="90311"/>
                        <a14:foregroundMark x1="75610" y1="78893" x2="66551" y2="80969"/>
                        <a14:foregroundMark x1="57143" y1="89965" x2="29617" y2="85467"/>
                        <a14:foregroundMark x1="35540" y1="88235" x2="56446" y2="93080"/>
                      </a14:backgroundRemoval>
                    </a14:imgEffect>
                  </a14:imgLayer>
                </a14:imgProps>
              </a:ext>
              <a:ext uri="{28A0092B-C50C-407E-A947-70E740481C1C}">
                <a14:useLocalDpi xmlns:a14="http://schemas.microsoft.com/office/drawing/2010/main" val="0"/>
              </a:ext>
            </a:extLst>
          </a:blip>
          <a:srcRect/>
          <a:stretch>
            <a:fillRect/>
          </a:stretch>
        </p:blipFill>
        <p:spPr bwMode="auto">
          <a:xfrm>
            <a:off x="7696200" y="164946"/>
            <a:ext cx="1192692" cy="12011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 bg1="dk2" tx1="lt1" bg2="dk1" tx2="lt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Lst>
  <p:timing>
    <p:tnLst>
      <p:par>
        <p:cTn id="1" dur="indefinite" restart="never" nodeType="tmRoot"/>
      </p:par>
    </p:tnLst>
  </p:timing>
  <p:hf hdr="0" ftr="0" dt="0"/>
  <p:txStyles>
    <p:titleStyle>
      <a:lvl1pPr algn="ctr" rtl="0" eaLnBrk="1" fontAlgn="base" hangingPunct="1">
        <a:lnSpc>
          <a:spcPts val="4000"/>
        </a:lnSpc>
        <a:spcBef>
          <a:spcPct val="0"/>
        </a:spcBef>
        <a:spcAft>
          <a:spcPct val="0"/>
        </a:spcAft>
        <a:defRPr sz="3600" b="1">
          <a:solidFill>
            <a:schemeClr val="tx2"/>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defRPr>
      </a:lvl1pPr>
      <a:lvl2pPr algn="ctr" rtl="0" eaLnBrk="1" fontAlgn="base" hangingPunct="1">
        <a:lnSpc>
          <a:spcPct val="85000"/>
        </a:lnSpc>
        <a:spcBef>
          <a:spcPct val="0"/>
        </a:spcBef>
        <a:spcAft>
          <a:spcPct val="0"/>
        </a:spcAft>
        <a:defRPr sz="3600" b="1">
          <a:solidFill>
            <a:schemeClr val="tx2"/>
          </a:solidFill>
          <a:effectLst>
            <a:outerShdw blurRad="38100" dist="38100" dir="2700000" algn="tl">
              <a:srgbClr val="000000"/>
            </a:outerShdw>
          </a:effectLst>
          <a:latin typeface="Arial" charset="0"/>
        </a:defRPr>
      </a:lvl2pPr>
      <a:lvl3pPr algn="ctr" rtl="0" eaLnBrk="1" fontAlgn="base" hangingPunct="1">
        <a:lnSpc>
          <a:spcPct val="85000"/>
        </a:lnSpc>
        <a:spcBef>
          <a:spcPct val="0"/>
        </a:spcBef>
        <a:spcAft>
          <a:spcPct val="0"/>
        </a:spcAft>
        <a:defRPr sz="3600" b="1">
          <a:solidFill>
            <a:schemeClr val="tx2"/>
          </a:solidFill>
          <a:effectLst>
            <a:outerShdw blurRad="38100" dist="38100" dir="2700000" algn="tl">
              <a:srgbClr val="000000"/>
            </a:outerShdw>
          </a:effectLst>
          <a:latin typeface="Arial" charset="0"/>
        </a:defRPr>
      </a:lvl3pPr>
      <a:lvl4pPr algn="ctr" rtl="0" eaLnBrk="1" fontAlgn="base" hangingPunct="1">
        <a:lnSpc>
          <a:spcPct val="85000"/>
        </a:lnSpc>
        <a:spcBef>
          <a:spcPct val="0"/>
        </a:spcBef>
        <a:spcAft>
          <a:spcPct val="0"/>
        </a:spcAft>
        <a:defRPr sz="3600" b="1">
          <a:solidFill>
            <a:schemeClr val="tx2"/>
          </a:solidFill>
          <a:effectLst>
            <a:outerShdw blurRad="38100" dist="38100" dir="2700000" algn="tl">
              <a:srgbClr val="000000"/>
            </a:outerShdw>
          </a:effectLst>
          <a:latin typeface="Arial" charset="0"/>
        </a:defRPr>
      </a:lvl4pPr>
      <a:lvl5pPr algn="ctr" rtl="0" eaLnBrk="1" fontAlgn="base" hangingPunct="1">
        <a:lnSpc>
          <a:spcPct val="85000"/>
        </a:lnSpc>
        <a:spcBef>
          <a:spcPct val="0"/>
        </a:spcBef>
        <a:spcAft>
          <a:spcPct val="0"/>
        </a:spcAft>
        <a:defRPr sz="3600" b="1">
          <a:solidFill>
            <a:schemeClr val="tx2"/>
          </a:solidFill>
          <a:effectLst>
            <a:outerShdw blurRad="38100" dist="38100" dir="2700000" algn="tl">
              <a:srgbClr val="000000"/>
            </a:outerShdw>
          </a:effectLst>
          <a:latin typeface="Arial" charset="0"/>
        </a:defRPr>
      </a:lvl5pPr>
      <a:lvl6pPr marL="457200" algn="ctr" rtl="0" eaLnBrk="1" fontAlgn="base" hangingPunct="1">
        <a:lnSpc>
          <a:spcPct val="85000"/>
        </a:lnSpc>
        <a:spcBef>
          <a:spcPct val="0"/>
        </a:spcBef>
        <a:spcAft>
          <a:spcPct val="0"/>
        </a:spcAft>
        <a:defRPr sz="3600" b="1">
          <a:solidFill>
            <a:schemeClr val="tx2"/>
          </a:solidFill>
          <a:effectLst>
            <a:outerShdw blurRad="38100" dist="38100" dir="2700000" algn="tl">
              <a:srgbClr val="000000"/>
            </a:outerShdw>
          </a:effectLst>
          <a:latin typeface="Arial" charset="0"/>
        </a:defRPr>
      </a:lvl6pPr>
      <a:lvl7pPr marL="914400" algn="ctr" rtl="0" eaLnBrk="1" fontAlgn="base" hangingPunct="1">
        <a:lnSpc>
          <a:spcPct val="85000"/>
        </a:lnSpc>
        <a:spcBef>
          <a:spcPct val="0"/>
        </a:spcBef>
        <a:spcAft>
          <a:spcPct val="0"/>
        </a:spcAft>
        <a:defRPr sz="3600" b="1">
          <a:solidFill>
            <a:schemeClr val="tx2"/>
          </a:solidFill>
          <a:effectLst>
            <a:outerShdw blurRad="38100" dist="38100" dir="2700000" algn="tl">
              <a:srgbClr val="000000"/>
            </a:outerShdw>
          </a:effectLst>
          <a:latin typeface="Arial" charset="0"/>
        </a:defRPr>
      </a:lvl7pPr>
      <a:lvl8pPr marL="1371600" algn="ctr" rtl="0" eaLnBrk="1" fontAlgn="base" hangingPunct="1">
        <a:lnSpc>
          <a:spcPct val="85000"/>
        </a:lnSpc>
        <a:spcBef>
          <a:spcPct val="0"/>
        </a:spcBef>
        <a:spcAft>
          <a:spcPct val="0"/>
        </a:spcAft>
        <a:defRPr sz="3600" b="1">
          <a:solidFill>
            <a:schemeClr val="tx2"/>
          </a:solidFill>
          <a:effectLst>
            <a:outerShdw blurRad="38100" dist="38100" dir="2700000" algn="tl">
              <a:srgbClr val="000000"/>
            </a:outerShdw>
          </a:effectLst>
          <a:latin typeface="Arial" charset="0"/>
        </a:defRPr>
      </a:lvl8pPr>
      <a:lvl9pPr marL="1828800" algn="ctr" rtl="0" eaLnBrk="1" fontAlgn="base" hangingPunct="1">
        <a:lnSpc>
          <a:spcPct val="85000"/>
        </a:lnSpc>
        <a:spcBef>
          <a:spcPct val="0"/>
        </a:spcBef>
        <a:spcAft>
          <a:spcPct val="0"/>
        </a:spcAft>
        <a:defRPr sz="3600" b="1">
          <a:solidFill>
            <a:schemeClr val="tx2"/>
          </a:solidFill>
          <a:effectLst>
            <a:outerShdw blurRad="38100" dist="38100" dir="2700000" algn="tl">
              <a:srgbClr val="000000"/>
            </a:outerShdw>
          </a:effectLst>
          <a:latin typeface="Arial" charset="0"/>
        </a:defRPr>
      </a:lvl9pPr>
    </p:titleStyle>
    <p:bodyStyle>
      <a:lvl1pPr marL="352425" indent="-352425" algn="l" rtl="0" eaLnBrk="1" fontAlgn="base" hangingPunct="1">
        <a:lnSpc>
          <a:spcPct val="100000"/>
        </a:lnSpc>
        <a:spcBef>
          <a:spcPts val="600"/>
        </a:spcBef>
        <a:spcAft>
          <a:spcPts val="600"/>
        </a:spcAft>
        <a:buClr>
          <a:schemeClr val="tx2"/>
        </a:buClr>
        <a:buSzPct val="125000"/>
        <a:buChar char="–"/>
        <a:tabLst>
          <a:tab pos="8064500" algn="l"/>
        </a:tabLst>
        <a:defRPr sz="2800" b="1">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defRPr>
      </a:lvl1pPr>
      <a:lvl2pPr marL="804863" indent="-338138" algn="l" rtl="0" eaLnBrk="1" fontAlgn="base" hangingPunct="1">
        <a:lnSpc>
          <a:spcPct val="100000"/>
        </a:lnSpc>
        <a:spcBef>
          <a:spcPts val="600"/>
        </a:spcBef>
        <a:spcAft>
          <a:spcPts val="600"/>
        </a:spcAft>
        <a:buClr>
          <a:schemeClr val="tx2"/>
        </a:buClr>
        <a:buSzPct val="125000"/>
        <a:buChar char="–"/>
        <a:tabLst>
          <a:tab pos="8064500" algn="l"/>
        </a:tabLst>
        <a:defRPr sz="2400" b="1">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2pPr>
      <a:lvl3pPr marL="1262063" indent="-342900" algn="l" rtl="0" eaLnBrk="1" fontAlgn="base" hangingPunct="1">
        <a:lnSpc>
          <a:spcPct val="100000"/>
        </a:lnSpc>
        <a:spcBef>
          <a:spcPts val="600"/>
        </a:spcBef>
        <a:spcAft>
          <a:spcPts val="600"/>
        </a:spcAft>
        <a:buClr>
          <a:schemeClr val="tx2"/>
        </a:buClr>
        <a:buSzPct val="125000"/>
        <a:buChar char="–"/>
        <a:tabLst>
          <a:tab pos="8064500" algn="l"/>
        </a:tabLst>
        <a:defRPr sz="2400" b="1">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3pPr>
      <a:lvl4pPr marL="1719263" indent="-342900" algn="l" rtl="0" eaLnBrk="1" fontAlgn="base" hangingPunct="1">
        <a:lnSpc>
          <a:spcPct val="100000"/>
        </a:lnSpc>
        <a:spcBef>
          <a:spcPts val="600"/>
        </a:spcBef>
        <a:spcAft>
          <a:spcPts val="600"/>
        </a:spcAft>
        <a:buClr>
          <a:schemeClr val="tx2"/>
        </a:buClr>
        <a:buSzPct val="125000"/>
        <a:buFont typeface="Arial Narrow" pitchFamily="34" charset="0"/>
        <a:buChar char="–"/>
        <a:tabLst>
          <a:tab pos="8064500" algn="l"/>
        </a:tabLst>
        <a:defRPr sz="2400" b="1">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4pPr>
      <a:lvl5pPr marL="2173288" indent="-339725" algn="l" rtl="0" eaLnBrk="1" fontAlgn="base" hangingPunct="1">
        <a:lnSpc>
          <a:spcPct val="100000"/>
        </a:lnSpc>
        <a:spcBef>
          <a:spcPts val="600"/>
        </a:spcBef>
        <a:spcAft>
          <a:spcPts val="600"/>
        </a:spcAft>
        <a:buClr>
          <a:schemeClr val="tx2"/>
        </a:buClr>
        <a:buSzPct val="125000"/>
        <a:buFont typeface="Arial Narrow" pitchFamily="34" charset="0"/>
        <a:buChar char="–"/>
        <a:tabLst>
          <a:tab pos="8064500" algn="l"/>
        </a:tabLst>
        <a:defRPr sz="2400" b="1">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5pPr>
      <a:lvl6pPr marL="2519363" indent="-228600" algn="l" rtl="0" eaLnBrk="1" fontAlgn="base" hangingPunct="1">
        <a:spcBef>
          <a:spcPct val="20000"/>
        </a:spcBef>
        <a:spcAft>
          <a:spcPct val="0"/>
        </a:spcAft>
        <a:buChar char="»"/>
        <a:tabLst>
          <a:tab pos="8064500" algn="l"/>
        </a:tabLst>
        <a:defRPr sz="2000">
          <a:solidFill>
            <a:schemeClr val="tx1"/>
          </a:solidFill>
          <a:latin typeface="+mn-lt"/>
        </a:defRPr>
      </a:lvl6pPr>
      <a:lvl7pPr marL="2976563" indent="-228600" algn="l" rtl="0" eaLnBrk="1" fontAlgn="base" hangingPunct="1">
        <a:spcBef>
          <a:spcPct val="20000"/>
        </a:spcBef>
        <a:spcAft>
          <a:spcPct val="0"/>
        </a:spcAft>
        <a:buChar char="»"/>
        <a:tabLst>
          <a:tab pos="8064500" algn="l"/>
        </a:tabLst>
        <a:defRPr sz="2000">
          <a:solidFill>
            <a:schemeClr val="tx1"/>
          </a:solidFill>
          <a:latin typeface="+mn-lt"/>
        </a:defRPr>
      </a:lvl7pPr>
      <a:lvl8pPr marL="3433763" indent="-228600" algn="l" rtl="0" eaLnBrk="1" fontAlgn="base" hangingPunct="1">
        <a:spcBef>
          <a:spcPct val="20000"/>
        </a:spcBef>
        <a:spcAft>
          <a:spcPct val="0"/>
        </a:spcAft>
        <a:buChar char="»"/>
        <a:tabLst>
          <a:tab pos="8064500" algn="l"/>
        </a:tabLst>
        <a:defRPr sz="2000">
          <a:solidFill>
            <a:schemeClr val="tx1"/>
          </a:solidFill>
          <a:latin typeface="+mn-lt"/>
        </a:defRPr>
      </a:lvl8pPr>
      <a:lvl9pPr marL="3890963" indent="-228600" algn="l" rtl="0" eaLnBrk="1" fontAlgn="base" hangingPunct="1">
        <a:spcBef>
          <a:spcPct val="20000"/>
        </a:spcBef>
        <a:spcAft>
          <a:spcPct val="0"/>
        </a:spcAft>
        <a:buChar char="»"/>
        <a:tabLst>
          <a:tab pos="8064500" algn="l"/>
        </a:tabLs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B5313C-4E39-4DCA-B241-6723E915F580}" type="datetimeFigureOut">
              <a:rPr lang="en-US" smtClean="0"/>
              <a:t>9/28/2017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392F46-270F-47E2-AFF6-1774DD74C9B5}" type="slidenum">
              <a:rPr lang="en-US" smtClean="0"/>
              <a:t>‹#›</a:t>
            </a:fld>
            <a:endParaRPr lang="en-US"/>
          </a:p>
        </p:txBody>
      </p:sp>
    </p:spTree>
    <p:extLst>
      <p:ext uri="{BB962C8B-B14F-4D97-AF65-F5344CB8AC3E}">
        <p14:creationId xmlns:p14="http://schemas.microsoft.com/office/powerpoint/2010/main" val="439942453"/>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 id="2147483791" r:id="rId1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5062" name="Rectangle 6"/>
          <p:cNvSpPr>
            <a:spLocks noChangeArrowheads="1"/>
          </p:cNvSpPr>
          <p:nvPr/>
        </p:nvSpPr>
        <p:spPr bwMode="auto">
          <a:xfrm>
            <a:off x="0" y="0"/>
            <a:ext cx="9144000" cy="274320"/>
          </a:xfrm>
          <a:prstGeom prst="rect">
            <a:avLst/>
          </a:prstGeom>
          <a:gradFill rotWithShape="1">
            <a:gsLst>
              <a:gs pos="0">
                <a:srgbClr val="0038A8"/>
              </a:gs>
              <a:gs pos="100000">
                <a:srgbClr val="3A75C4"/>
              </a:gs>
            </a:gsLst>
            <a:lin ang="0" scaled="1"/>
          </a:gradFill>
          <a:ln w="9525">
            <a:noFill/>
            <a:miter lim="800000"/>
            <a:headEnd type="none" w="sm" len="sm"/>
            <a:tailEnd type="none" w="sm" len="sm"/>
          </a:ln>
          <a:effectLst/>
        </p:spPr>
        <p:txBody>
          <a:bodyPr wrap="none" anchor="ctr"/>
          <a:lstStyle/>
          <a:p>
            <a:pPr defTabSz="820738" fontAlgn="auto">
              <a:spcBef>
                <a:spcPts val="0"/>
              </a:spcBef>
              <a:spcAft>
                <a:spcPts val="0"/>
              </a:spcAft>
              <a:defRPr/>
            </a:pPr>
            <a:endParaRPr lang="en-US" sz="2200" b="0" dirty="0">
              <a:solidFill>
                <a:srgbClr val="000000"/>
              </a:solidFill>
              <a:latin typeface="Times" pitchFamily="18" charset="0"/>
            </a:endParaRPr>
          </a:p>
        </p:txBody>
      </p:sp>
      <p:sp>
        <p:nvSpPr>
          <p:cNvPr id="45063" name="Rectangle 7"/>
          <p:cNvSpPr>
            <a:spLocks noChangeArrowheads="1"/>
          </p:cNvSpPr>
          <p:nvPr/>
        </p:nvSpPr>
        <p:spPr bwMode="auto">
          <a:xfrm>
            <a:off x="0" y="276889"/>
            <a:ext cx="9144000" cy="274320"/>
          </a:xfrm>
          <a:prstGeom prst="rect">
            <a:avLst/>
          </a:prstGeom>
          <a:solidFill>
            <a:srgbClr val="969696"/>
          </a:solidFill>
          <a:ln w="9525">
            <a:noFill/>
            <a:miter lim="800000"/>
            <a:headEnd type="none" w="sm" len="sm"/>
            <a:tailEnd type="none" w="sm" len="sm"/>
          </a:ln>
          <a:effectLst/>
        </p:spPr>
        <p:txBody>
          <a:bodyPr wrap="none" anchor="ctr"/>
          <a:lstStyle/>
          <a:p>
            <a:pPr eaLnBrk="1" fontAlgn="auto" hangingPunct="1">
              <a:spcBef>
                <a:spcPts val="0"/>
              </a:spcBef>
              <a:spcAft>
                <a:spcPts val="0"/>
              </a:spcAft>
              <a:defRPr/>
            </a:pPr>
            <a:endParaRPr lang="en-US" sz="1800" b="0" dirty="0">
              <a:solidFill>
                <a:srgbClr val="000000"/>
              </a:solidFill>
              <a:latin typeface="Arial" pitchFamily="34" charset="0"/>
            </a:endParaRPr>
          </a:p>
        </p:txBody>
      </p:sp>
      <p:sp>
        <p:nvSpPr>
          <p:cNvPr id="45064" name="Text Box 8"/>
          <p:cNvSpPr txBox="1">
            <a:spLocks noChangeArrowheads="1"/>
          </p:cNvSpPr>
          <p:nvPr/>
        </p:nvSpPr>
        <p:spPr bwMode="auto">
          <a:xfrm>
            <a:off x="-412750" y="298450"/>
            <a:ext cx="6502400" cy="549275"/>
          </a:xfrm>
          <a:prstGeom prst="rect">
            <a:avLst/>
          </a:prstGeom>
          <a:noFill/>
          <a:ln w="9525">
            <a:noFill/>
            <a:miter lim="800000"/>
            <a:headEnd type="none" w="sm" len="sm"/>
            <a:tailEnd type="none" w="sm" len="sm"/>
          </a:ln>
          <a:effectLst/>
        </p:spPr>
        <p:txBody>
          <a:bodyPr lIns="457200" rIns="457200">
            <a:spAutoFit/>
          </a:bodyPr>
          <a:lstStyle/>
          <a:p>
            <a:pPr fontAlgn="auto">
              <a:spcBef>
                <a:spcPct val="50000"/>
              </a:spcBef>
              <a:spcAft>
                <a:spcPts val="0"/>
              </a:spcAft>
              <a:defRPr/>
            </a:pPr>
            <a:r>
              <a:rPr lang="en-US" sz="1200" b="0" dirty="0" smtClean="0">
                <a:solidFill>
                  <a:srgbClr val="FFFFFF"/>
                </a:solidFill>
                <a:latin typeface="Arial" pitchFamily="34" charset="0"/>
              </a:rPr>
              <a:t>BDS </a:t>
            </a:r>
            <a:r>
              <a:rPr lang="en-US" sz="1200" b="0" dirty="0">
                <a:solidFill>
                  <a:srgbClr val="FFFFFF"/>
                </a:solidFill>
                <a:latin typeface="Arial" pitchFamily="34" charset="0"/>
              </a:rPr>
              <a:t>| GS&amp;S | MM&amp;U | </a:t>
            </a:r>
            <a:r>
              <a:rPr lang="en-US" sz="1200" b="0" dirty="0" smtClean="0">
                <a:solidFill>
                  <a:srgbClr val="FFFFFF"/>
                </a:solidFill>
                <a:latin typeface="Arial" pitchFamily="34" charset="0"/>
              </a:rPr>
              <a:t>AM&amp;S </a:t>
            </a:r>
            <a:r>
              <a:rPr lang="en-US" sz="1200" b="0" dirty="0">
                <a:solidFill>
                  <a:srgbClr val="FFFFFF"/>
                </a:solidFill>
                <a:latin typeface="Arial" pitchFamily="34" charset="0"/>
              </a:rPr>
              <a:t>| B-52 </a:t>
            </a:r>
            <a:r>
              <a:rPr lang="en-US" sz="1200" b="0" dirty="0" smtClean="0">
                <a:solidFill>
                  <a:srgbClr val="FFFFFF"/>
                </a:solidFill>
                <a:latin typeface="Arial" pitchFamily="34" charset="0"/>
              </a:rPr>
              <a:t>&amp; Legacy Tankers</a:t>
            </a:r>
            <a:endParaRPr lang="en-US" sz="1200" b="0" dirty="0">
              <a:solidFill>
                <a:srgbClr val="FFFFFF"/>
              </a:solidFill>
              <a:latin typeface="Arial" pitchFamily="34" charset="0"/>
            </a:endParaRPr>
          </a:p>
          <a:p>
            <a:pPr fontAlgn="auto">
              <a:spcBef>
                <a:spcPct val="50000"/>
              </a:spcBef>
              <a:spcAft>
                <a:spcPts val="0"/>
              </a:spcAft>
              <a:defRPr/>
            </a:pPr>
            <a:endParaRPr lang="en-US" sz="1200" b="0" dirty="0">
              <a:solidFill>
                <a:srgbClr val="FFFFFF"/>
              </a:solidFill>
              <a:latin typeface="Arial" pitchFamily="34" charset="0"/>
            </a:endParaRPr>
          </a:p>
        </p:txBody>
      </p:sp>
      <p:sp>
        <p:nvSpPr>
          <p:cNvPr id="9" name="Date Placeholder 3"/>
          <p:cNvSpPr txBox="1">
            <a:spLocks/>
          </p:cNvSpPr>
          <p:nvPr/>
        </p:nvSpPr>
        <p:spPr>
          <a:xfrm>
            <a:off x="5632450" y="830263"/>
            <a:ext cx="2133600" cy="476250"/>
          </a:xfrm>
          <a:prstGeom prst="rect">
            <a:avLst/>
          </a:prstGeom>
        </p:spPr>
        <p:txBody>
          <a:bodyPr/>
          <a:lstStyle>
            <a:lvl1pPr algn="r">
              <a:defRPr sz="1200" b="1">
                <a:solidFill>
                  <a:schemeClr val="bg1"/>
                </a:solidFill>
              </a:defRPr>
            </a:lvl1pPr>
          </a:lstStyle>
          <a:p>
            <a:pPr eaLnBrk="1" fontAlgn="auto" hangingPunct="1">
              <a:spcBef>
                <a:spcPts val="0"/>
              </a:spcBef>
              <a:spcAft>
                <a:spcPts val="0"/>
              </a:spcAft>
              <a:defRPr/>
            </a:pPr>
            <a:fld id="{7864049D-AE49-42FA-833D-449823221DA7}" type="datetime1">
              <a:rPr lang="en-US" smtClean="0">
                <a:solidFill>
                  <a:srgbClr val="FFFFFF"/>
                </a:solidFill>
                <a:latin typeface="Arial"/>
              </a:rPr>
              <a:pPr eaLnBrk="1" fontAlgn="auto" hangingPunct="1">
                <a:spcBef>
                  <a:spcPts val="0"/>
                </a:spcBef>
                <a:spcAft>
                  <a:spcPts val="0"/>
                </a:spcAft>
                <a:defRPr/>
              </a:pPr>
              <a:t>9/28/2017</a:t>
            </a:fld>
            <a:endParaRPr lang="en-US" dirty="0">
              <a:solidFill>
                <a:srgbClr val="FFFFFF"/>
              </a:solidFill>
              <a:latin typeface="Arial"/>
            </a:endParaRPr>
          </a:p>
        </p:txBody>
      </p:sp>
      <p:sp>
        <p:nvSpPr>
          <p:cNvPr id="7" name="Slide Number Placeholder 6"/>
          <p:cNvSpPr>
            <a:spLocks noGrp="1"/>
          </p:cNvSpPr>
          <p:nvPr>
            <p:ph type="sldNum" sz="quarter" idx="4"/>
          </p:nvPr>
        </p:nvSpPr>
        <p:spPr>
          <a:xfrm>
            <a:off x="7010416" y="6464638"/>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D69FB0CE-DAE6-42DA-830B-A3159177EBD8}" type="slidenum">
              <a:rPr lang="en-US" b="0" smtClean="0">
                <a:solidFill>
                  <a:srgbClr val="000000">
                    <a:tint val="75000"/>
                  </a:srgbClr>
                </a:solidFill>
                <a:latin typeface="Arial"/>
              </a:rPr>
              <a:pPr eaLnBrk="1" fontAlgn="auto" hangingPunct="1">
                <a:spcBef>
                  <a:spcPts val="0"/>
                </a:spcBef>
                <a:spcAft>
                  <a:spcPts val="0"/>
                </a:spcAft>
              </a:pPr>
              <a:t>‹#›</a:t>
            </a:fld>
            <a:endParaRPr lang="en-US" b="0" dirty="0">
              <a:solidFill>
                <a:srgbClr val="000000">
                  <a:tint val="75000"/>
                </a:srgbClr>
              </a:solidFill>
              <a:latin typeface="Arial"/>
            </a:endParaRPr>
          </a:p>
        </p:txBody>
      </p:sp>
    </p:spTree>
    <p:extLst>
      <p:ext uri="{BB962C8B-B14F-4D97-AF65-F5344CB8AC3E}">
        <p14:creationId xmlns:p14="http://schemas.microsoft.com/office/powerpoint/2010/main" val="3206779993"/>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ransition>
    <p:wipe dir="r"/>
  </p:transition>
  <p:timing>
    <p:tnLst>
      <p:par>
        <p:cTn id="1" dur="indefinite" restart="never" nodeType="tmRoot"/>
      </p:par>
    </p:tnLst>
  </p:timing>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rgbClr val="2D2D8A"/>
          </a:solidFill>
          <a:latin typeface="+mn-lt"/>
          <a:ea typeface="+mn-ea"/>
          <a:cs typeface="+mn-cs"/>
        </a:defRPr>
      </a:lvl1pPr>
      <a:lvl2pPr marL="742950" indent="-285750" algn="l" rtl="0" eaLnBrk="1" fontAlgn="base" hangingPunct="1">
        <a:spcBef>
          <a:spcPct val="20000"/>
        </a:spcBef>
        <a:spcAft>
          <a:spcPct val="0"/>
        </a:spcAft>
        <a:buChar char="–"/>
        <a:defRPr sz="2800">
          <a:solidFill>
            <a:srgbClr val="2D2D8A"/>
          </a:solidFill>
          <a:latin typeface="+mn-lt"/>
        </a:defRPr>
      </a:lvl2pPr>
      <a:lvl3pPr marL="1143000" indent="-228600" algn="l" rtl="0" eaLnBrk="1" fontAlgn="base" hangingPunct="1">
        <a:spcBef>
          <a:spcPct val="20000"/>
        </a:spcBef>
        <a:spcAft>
          <a:spcPct val="0"/>
        </a:spcAft>
        <a:buChar char="•"/>
        <a:defRPr sz="2400">
          <a:solidFill>
            <a:srgbClr val="2D2D8A"/>
          </a:solidFill>
          <a:latin typeface="+mn-lt"/>
        </a:defRPr>
      </a:lvl3pPr>
      <a:lvl4pPr marL="1600200" indent="-228600" algn="l" rtl="0" eaLnBrk="1" fontAlgn="base" hangingPunct="1">
        <a:spcBef>
          <a:spcPct val="20000"/>
        </a:spcBef>
        <a:spcAft>
          <a:spcPct val="0"/>
        </a:spcAft>
        <a:buChar char="–"/>
        <a:defRPr sz="2000">
          <a:solidFill>
            <a:srgbClr val="2D2D8A"/>
          </a:solidFill>
          <a:latin typeface="+mn-lt"/>
        </a:defRPr>
      </a:lvl4pPr>
      <a:lvl5pPr marL="2057400" indent="-228600" algn="l" rtl="0" eaLnBrk="1" fontAlgn="base" hangingPunct="1">
        <a:spcBef>
          <a:spcPct val="20000"/>
        </a:spcBef>
        <a:spcAft>
          <a:spcPct val="0"/>
        </a:spcAft>
        <a:buChar char="»"/>
        <a:defRPr sz="2000">
          <a:solidFill>
            <a:srgbClr val="2D2D8A"/>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5" name="Rectangle 19"/>
          <p:cNvSpPr>
            <a:spLocks noGrp="1" noChangeArrowheads="1"/>
          </p:cNvSpPr>
          <p:nvPr>
            <p:ph type="subTitle" idx="1"/>
          </p:nvPr>
        </p:nvSpPr>
        <p:spPr>
          <a:xfrm>
            <a:off x="0" y="-152400"/>
            <a:ext cx="9144000" cy="1858962"/>
          </a:xfrm>
        </p:spPr>
        <p:txBody>
          <a:bodyPr/>
          <a:lstStyle/>
          <a:p>
            <a:pPr>
              <a:defRPr/>
            </a:pPr>
            <a:r>
              <a:rPr lang="en-US" dirty="0" smtClean="0"/>
              <a:t>Limited Nuclear War</a:t>
            </a:r>
          </a:p>
        </p:txBody>
      </p:sp>
      <p:sp>
        <p:nvSpPr>
          <p:cNvPr id="4116" name="Text Box 20"/>
          <p:cNvSpPr txBox="1">
            <a:spLocks noChangeArrowheads="1"/>
          </p:cNvSpPr>
          <p:nvPr/>
        </p:nvSpPr>
        <p:spPr bwMode="auto">
          <a:xfrm>
            <a:off x="0" y="5516562"/>
            <a:ext cx="9144000" cy="579438"/>
          </a:xfrm>
          <a:prstGeom prst="rect">
            <a:avLst/>
          </a:prstGeom>
          <a:noFill/>
          <a:ln w="12700">
            <a:noFill/>
            <a:miter lim="800000"/>
            <a:headEnd type="none" w="sm" len="sm"/>
            <a:tailEnd type="none" w="sm" len="sm"/>
          </a:ln>
          <a:effectLst/>
        </p:spPr>
        <p:txBody>
          <a:bodyPr>
            <a:spAutoFit/>
          </a:bodyPr>
          <a:lstStyle/>
          <a:p>
            <a:pPr algn="ctr">
              <a:defRPr/>
            </a:pPr>
            <a:r>
              <a:rPr lang="en-US" sz="3200" dirty="0">
                <a:solidFill>
                  <a:schemeClr val="tx1"/>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Instructor: Capt </a:t>
            </a:r>
            <a:r>
              <a:rPr lang="en-US" sz="3200" dirty="0" smtClean="0">
                <a:solidFill>
                  <a:schemeClr val="tx1"/>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Shane “</a:t>
            </a:r>
            <a:r>
              <a:rPr lang="en-US" sz="3200" dirty="0" err="1" smtClean="0">
                <a:solidFill>
                  <a:schemeClr val="tx1"/>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Axl</a:t>
            </a:r>
            <a:r>
              <a:rPr lang="en-US" sz="3200" dirty="0" smtClean="0">
                <a:solidFill>
                  <a:schemeClr val="tx1"/>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sz="3200" dirty="0" err="1" smtClean="0">
                <a:solidFill>
                  <a:schemeClr val="tx1"/>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Praiswater</a:t>
            </a:r>
            <a:endParaRPr lang="en-US" sz="3200" dirty="0">
              <a:solidFill>
                <a:schemeClr val="tx1"/>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pic>
        <p:nvPicPr>
          <p:cNvPr id="717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0" y="1750801"/>
            <a:ext cx="2900356" cy="2211599"/>
          </a:xfrm>
          <a:prstGeom prst="rect">
            <a:avLst/>
          </a:prstGeom>
          <a:noFill/>
          <a:ln w="952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73944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Limited Variables</a:t>
            </a:r>
            <a:endParaRPr lang="en-US" dirty="0"/>
          </a:p>
        </p:txBody>
      </p:sp>
      <p:sp>
        <p:nvSpPr>
          <p:cNvPr id="3" name="Content Placeholder 2"/>
          <p:cNvSpPr>
            <a:spLocks noGrp="1"/>
          </p:cNvSpPr>
          <p:nvPr>
            <p:ph idx="1"/>
          </p:nvPr>
        </p:nvSpPr>
        <p:spPr/>
        <p:txBody>
          <a:bodyPr/>
          <a:lstStyle/>
          <a:p>
            <a:r>
              <a:rPr lang="en-US" dirty="0" smtClean="0"/>
              <a:t>Target Suitability:</a:t>
            </a:r>
          </a:p>
          <a:p>
            <a:pPr lvl="1"/>
            <a:r>
              <a:rPr lang="en-US" dirty="0" smtClean="0"/>
              <a:t>Are nuclear weapons required to defeat a specific target</a:t>
            </a:r>
          </a:p>
          <a:p>
            <a:pPr lvl="1"/>
            <a:r>
              <a:rPr lang="en-US" dirty="0" smtClean="0"/>
              <a:t>Does the adversary have retaliation capabilities</a:t>
            </a:r>
          </a:p>
          <a:p>
            <a:r>
              <a:rPr lang="en-US" dirty="0" smtClean="0"/>
              <a:t>Does the strike threaten adversary’s grip on power:</a:t>
            </a:r>
          </a:p>
          <a:p>
            <a:pPr lvl="1"/>
            <a:r>
              <a:rPr lang="en-US" dirty="0" smtClean="0"/>
              <a:t>Is the contested objective integral to adversary’s legitimacy?</a:t>
            </a:r>
          </a:p>
          <a:p>
            <a:pPr lvl="1"/>
            <a:r>
              <a:rPr lang="en-US" dirty="0" smtClean="0"/>
              <a:t>The use of strategic weapons can be constrained to the tactical environment</a:t>
            </a:r>
          </a:p>
          <a:p>
            <a:r>
              <a:rPr lang="en-US" dirty="0" smtClean="0"/>
              <a:t>Transparent Motives</a:t>
            </a:r>
          </a:p>
          <a:p>
            <a:pPr lvl="1"/>
            <a:r>
              <a:rPr lang="en-US" dirty="0" smtClean="0"/>
              <a:t>Can the adversary objectively determine motives of US?</a:t>
            </a:r>
          </a:p>
        </p:txBody>
      </p:sp>
    </p:spTree>
    <p:extLst>
      <p:ext uri="{BB962C8B-B14F-4D97-AF65-F5344CB8AC3E}">
        <p14:creationId xmlns:p14="http://schemas.microsoft.com/office/powerpoint/2010/main" val="37676230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Variables</a:t>
            </a:r>
            <a:endParaRPr lang="en-US" dirty="0"/>
          </a:p>
        </p:txBody>
      </p:sp>
      <p:sp>
        <p:nvSpPr>
          <p:cNvPr id="3" name="Content Placeholder 2"/>
          <p:cNvSpPr>
            <a:spLocks noGrp="1"/>
          </p:cNvSpPr>
          <p:nvPr>
            <p:ph idx="1"/>
          </p:nvPr>
        </p:nvSpPr>
        <p:spPr/>
        <p:txBody>
          <a:bodyPr/>
          <a:lstStyle/>
          <a:p>
            <a:pPr marL="0" indent="0">
              <a:buNone/>
            </a:pPr>
            <a:r>
              <a:rPr lang="en-US" dirty="0" smtClean="0"/>
              <a:t>1) Target and objectives require the use of a nuclear weapon (conventional options insufficient). US justifies as “last resort of self-defense to an ally”. </a:t>
            </a:r>
          </a:p>
          <a:p>
            <a:pPr marL="0" indent="0">
              <a:buNone/>
            </a:pPr>
            <a:r>
              <a:rPr lang="en-US" dirty="0" smtClean="0"/>
              <a:t>2) Chinese Power Considerations</a:t>
            </a:r>
          </a:p>
          <a:p>
            <a:pPr>
              <a:buFontTx/>
              <a:buChar char="-"/>
            </a:pPr>
            <a:r>
              <a:rPr lang="en-US" dirty="0" smtClean="0"/>
              <a:t>Strike on massing forces does not directly threaten   CCP’s ability to stay in power </a:t>
            </a:r>
          </a:p>
          <a:p>
            <a:pPr>
              <a:buFontTx/>
              <a:buChar char="-"/>
            </a:pPr>
            <a:r>
              <a:rPr lang="en-US" dirty="0" smtClean="0"/>
              <a:t>Best Case: attack unifies Chinese people with CCP</a:t>
            </a:r>
          </a:p>
          <a:p>
            <a:pPr>
              <a:buFontTx/>
              <a:buChar char="-"/>
            </a:pPr>
            <a:r>
              <a:rPr lang="en-US" dirty="0" smtClean="0"/>
              <a:t>Worst Case: attack makes CCP seem weak, opposition emboldened</a:t>
            </a:r>
            <a:endParaRPr lang="en-US" dirty="0"/>
          </a:p>
        </p:txBody>
      </p:sp>
    </p:spTree>
    <p:extLst>
      <p:ext uri="{BB962C8B-B14F-4D97-AF65-F5344CB8AC3E}">
        <p14:creationId xmlns:p14="http://schemas.microsoft.com/office/powerpoint/2010/main" val="7586907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Variables (</a:t>
            </a:r>
            <a:r>
              <a:rPr lang="en-US" dirty="0" err="1" smtClean="0"/>
              <a:t>cont</a:t>
            </a:r>
            <a:r>
              <a:rPr lang="en-US" dirty="0" smtClean="0"/>
              <a:t>)</a:t>
            </a:r>
            <a:endParaRPr lang="en-US" dirty="0"/>
          </a:p>
        </p:txBody>
      </p:sp>
      <p:sp>
        <p:nvSpPr>
          <p:cNvPr id="3" name="Content Placeholder 2"/>
          <p:cNvSpPr>
            <a:spLocks noGrp="1"/>
          </p:cNvSpPr>
          <p:nvPr>
            <p:ph idx="1"/>
          </p:nvPr>
        </p:nvSpPr>
        <p:spPr/>
        <p:txBody>
          <a:bodyPr/>
          <a:lstStyle/>
          <a:p>
            <a:pPr marL="0" indent="0">
              <a:buNone/>
            </a:pPr>
            <a:r>
              <a:rPr lang="en-US" dirty="0" smtClean="0"/>
              <a:t>2) Chinese Power Considerations (</a:t>
            </a:r>
            <a:r>
              <a:rPr lang="en-US" dirty="0" err="1" smtClean="0"/>
              <a:t>cont</a:t>
            </a:r>
            <a:r>
              <a:rPr lang="en-US" dirty="0" smtClean="0"/>
              <a:t>)</a:t>
            </a:r>
          </a:p>
          <a:p>
            <a:pPr>
              <a:buFontTx/>
              <a:buChar char="-"/>
            </a:pPr>
            <a:r>
              <a:rPr lang="en-US" dirty="0" smtClean="0"/>
              <a:t>Retaliation does not guarantee mission success</a:t>
            </a:r>
          </a:p>
          <a:p>
            <a:pPr lvl="1">
              <a:buFontTx/>
              <a:buChar char="-"/>
            </a:pPr>
            <a:r>
              <a:rPr lang="en-US" dirty="0" smtClean="0"/>
              <a:t>Ex: China can destroy PACAF bases, but this does not necessarily help Taiwan objective</a:t>
            </a:r>
          </a:p>
          <a:p>
            <a:pPr lvl="1">
              <a:buFontTx/>
              <a:buChar char="-"/>
            </a:pPr>
            <a:r>
              <a:rPr lang="en-US" dirty="0" smtClean="0"/>
              <a:t>However, if internal power is in question, China can retaliate without risking escalation, IF they avoid massing for Taiwan</a:t>
            </a:r>
          </a:p>
          <a:p>
            <a:pPr>
              <a:buFontTx/>
              <a:buChar char="-"/>
            </a:pPr>
            <a:r>
              <a:rPr lang="en-US" dirty="0" smtClean="0"/>
              <a:t>Conclusion:</a:t>
            </a:r>
          </a:p>
          <a:p>
            <a:pPr lvl="1">
              <a:buFontTx/>
              <a:buChar char="-"/>
            </a:pPr>
            <a:r>
              <a:rPr lang="en-US" dirty="0" smtClean="0"/>
              <a:t>Nuclear war for Taiwan remains limited as long as Taiwan does not determine CCP’s fate </a:t>
            </a:r>
            <a:endParaRPr lang="en-US" dirty="0"/>
          </a:p>
        </p:txBody>
      </p:sp>
    </p:spTree>
    <p:extLst>
      <p:ext uri="{BB962C8B-B14F-4D97-AF65-F5344CB8AC3E}">
        <p14:creationId xmlns:p14="http://schemas.microsoft.com/office/powerpoint/2010/main" val="27401496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Limited Model (w/Info)</a:t>
            </a:r>
            <a:endParaRPr lang="en-US" dirty="0"/>
          </a:p>
        </p:txBody>
      </p:sp>
      <p:sp>
        <p:nvSpPr>
          <p:cNvPr id="8" name="TextBox 7"/>
          <p:cNvSpPr txBox="1"/>
          <p:nvPr/>
        </p:nvSpPr>
        <p:spPr>
          <a:xfrm>
            <a:off x="152399" y="3276600"/>
            <a:ext cx="1493837" cy="1569660"/>
          </a:xfrm>
          <a:prstGeom prst="rect">
            <a:avLst/>
          </a:prstGeom>
          <a:noFill/>
          <a:ln>
            <a:solidFill>
              <a:schemeClr val="accent1"/>
            </a:solidFill>
          </a:ln>
        </p:spPr>
        <p:txBody>
          <a:bodyPr wrap="square" rtlCol="0">
            <a:spAutoFit/>
          </a:bodyPr>
          <a:lstStyle/>
          <a:p>
            <a:pPr algn="ctr"/>
            <a:r>
              <a:rPr lang="en-US" dirty="0" smtClean="0">
                <a:solidFill>
                  <a:schemeClr val="tx1"/>
                </a:solidFill>
                <a:latin typeface="Times New Roman" panose="02020603050405020304" pitchFamily="18" charset="0"/>
                <a:cs typeface="Times New Roman" panose="02020603050405020304" pitchFamily="18" charset="0"/>
              </a:rPr>
              <a:t>China Inv. Forces </a:t>
            </a:r>
          </a:p>
          <a:p>
            <a:pPr algn="ctr"/>
            <a:r>
              <a:rPr lang="en-US" dirty="0" smtClean="0">
                <a:solidFill>
                  <a:schemeClr val="tx1"/>
                </a:solidFill>
                <a:latin typeface="Times New Roman" panose="02020603050405020304" pitchFamily="18" charset="0"/>
                <a:cs typeface="Times New Roman" panose="02020603050405020304" pitchFamily="18" charset="0"/>
              </a:rPr>
              <a:t>Struck</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1936252" y="2052835"/>
            <a:ext cx="2133600" cy="461665"/>
          </a:xfrm>
          <a:prstGeom prst="rect">
            <a:avLst/>
          </a:prstGeom>
          <a:noFill/>
          <a:ln>
            <a:solidFill>
              <a:schemeClr val="accent1"/>
            </a:solidFill>
          </a:ln>
        </p:spPr>
        <p:txBody>
          <a:bodyPr wrap="square" rtlCol="0">
            <a:spAutoFit/>
          </a:bodyPr>
          <a:lstStyle/>
          <a:p>
            <a:pPr algn="ctr"/>
            <a:r>
              <a:rPr lang="en-US" dirty="0" smtClean="0">
                <a:solidFill>
                  <a:schemeClr val="tx1"/>
                </a:solidFill>
                <a:latin typeface="Times New Roman" panose="02020603050405020304" pitchFamily="18" charset="0"/>
                <a:cs typeface="Times New Roman" panose="02020603050405020304" pitchFamily="18" charset="0"/>
              </a:rPr>
              <a:t>Inv. Stopped</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4515765" y="2050649"/>
            <a:ext cx="2488293" cy="461665"/>
          </a:xfrm>
          <a:prstGeom prst="rect">
            <a:avLst/>
          </a:prstGeom>
          <a:noFill/>
          <a:ln>
            <a:solidFill>
              <a:schemeClr val="accent1"/>
            </a:solidFill>
          </a:ln>
        </p:spPr>
        <p:txBody>
          <a:bodyPr wrap="square" rtlCol="0">
            <a:spAutoFit/>
          </a:bodyPr>
          <a:lstStyle/>
          <a:p>
            <a:pPr algn="ctr"/>
            <a:r>
              <a:rPr lang="en-US" dirty="0" err="1" smtClean="0">
                <a:solidFill>
                  <a:schemeClr val="tx1"/>
                </a:solidFill>
                <a:latin typeface="Times New Roman" panose="02020603050405020304" pitchFamily="18" charset="0"/>
                <a:cs typeface="Times New Roman" panose="02020603050405020304" pitchFamily="18" charset="0"/>
              </a:rPr>
              <a:t>Nuc</a:t>
            </a:r>
            <a:r>
              <a:rPr lang="en-US" dirty="0" smtClean="0">
                <a:solidFill>
                  <a:schemeClr val="tx1"/>
                </a:solidFill>
                <a:latin typeface="Times New Roman" panose="02020603050405020304" pitchFamily="18" charset="0"/>
                <a:cs typeface="Times New Roman" panose="02020603050405020304" pitchFamily="18" charset="0"/>
              </a:rPr>
              <a:t>. </a:t>
            </a:r>
            <a:r>
              <a:rPr lang="en-US" dirty="0" err="1" smtClean="0">
                <a:solidFill>
                  <a:schemeClr val="tx1"/>
                </a:solidFill>
                <a:latin typeface="Times New Roman" panose="02020603050405020304" pitchFamily="18" charset="0"/>
                <a:cs typeface="Times New Roman" panose="02020603050405020304" pitchFamily="18" charset="0"/>
              </a:rPr>
              <a:t>Kadena</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4841436" y="4572000"/>
            <a:ext cx="1349829" cy="1938992"/>
          </a:xfrm>
          <a:prstGeom prst="rect">
            <a:avLst/>
          </a:prstGeom>
          <a:noFill/>
          <a:ln>
            <a:solidFill>
              <a:schemeClr val="accent1"/>
            </a:solidFill>
          </a:ln>
        </p:spPr>
        <p:txBody>
          <a:bodyPr wrap="square" rtlCol="0">
            <a:spAutoFit/>
          </a:bodyPr>
          <a:lstStyle/>
          <a:p>
            <a:pPr algn="ctr"/>
            <a:r>
              <a:rPr lang="en-US" dirty="0" smtClean="0">
                <a:solidFill>
                  <a:schemeClr val="tx1"/>
                </a:solidFill>
                <a:latin typeface="Times New Roman" panose="02020603050405020304" pitchFamily="18" charset="0"/>
                <a:cs typeface="Times New Roman" panose="02020603050405020304" pitchFamily="18" charset="0"/>
              </a:rPr>
              <a:t>No. Taiwan </a:t>
            </a:r>
            <a:r>
              <a:rPr lang="en-US" i="1" dirty="0" smtClean="0">
                <a:solidFill>
                  <a:schemeClr val="tx1"/>
                </a:solidFill>
                <a:latin typeface="Times New Roman" panose="02020603050405020304" pitchFamily="18" charset="0"/>
                <a:cs typeface="Times New Roman" panose="02020603050405020304" pitchFamily="18" charset="0"/>
              </a:rPr>
              <a:t>clearly</a:t>
            </a:r>
            <a:r>
              <a:rPr lang="en-US" dirty="0" smtClean="0">
                <a:solidFill>
                  <a:schemeClr val="tx1"/>
                </a:solidFill>
                <a:latin typeface="Times New Roman" panose="02020603050405020304" pitchFamily="18" charset="0"/>
                <a:cs typeface="Times New Roman" panose="02020603050405020304" pitchFamily="18" charset="0"/>
              </a:rPr>
              <a:t> the only obj.</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12" name="TextBox 11"/>
          <p:cNvSpPr txBox="1"/>
          <p:nvPr/>
        </p:nvSpPr>
        <p:spPr>
          <a:xfrm>
            <a:off x="3140073" y="3045767"/>
            <a:ext cx="2786072" cy="830997"/>
          </a:xfrm>
          <a:prstGeom prst="rect">
            <a:avLst/>
          </a:prstGeom>
          <a:noFill/>
          <a:ln>
            <a:solidFill>
              <a:schemeClr val="accent1"/>
            </a:solidFill>
          </a:ln>
        </p:spPr>
        <p:txBody>
          <a:bodyPr wrap="square" rtlCol="0">
            <a:spAutoFit/>
          </a:bodyPr>
          <a:lstStyle/>
          <a:p>
            <a:pPr algn="ctr"/>
            <a:r>
              <a:rPr lang="en-US" dirty="0" smtClean="0">
                <a:solidFill>
                  <a:schemeClr val="tx1"/>
                </a:solidFill>
                <a:latin typeface="Times New Roman" panose="02020603050405020304" pitchFamily="18" charset="0"/>
                <a:cs typeface="Times New Roman" panose="02020603050405020304" pitchFamily="18" charset="0"/>
              </a:rPr>
              <a:t>Does not enable invasion </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7004058" y="3048000"/>
            <a:ext cx="1880345" cy="830997"/>
          </a:xfrm>
          <a:prstGeom prst="rect">
            <a:avLst/>
          </a:prstGeom>
          <a:noFill/>
          <a:ln>
            <a:solidFill>
              <a:schemeClr val="accent1"/>
            </a:solidFill>
          </a:ln>
        </p:spPr>
        <p:txBody>
          <a:bodyPr wrap="square" rtlCol="0">
            <a:spAutoFit/>
          </a:bodyPr>
          <a:lstStyle/>
          <a:p>
            <a:pPr algn="ctr"/>
            <a:r>
              <a:rPr lang="en-US" dirty="0" smtClean="0">
                <a:solidFill>
                  <a:schemeClr val="tx1"/>
                </a:solidFill>
                <a:latin typeface="Times New Roman" panose="02020603050405020304" pitchFamily="18" charset="0"/>
                <a:cs typeface="Times New Roman" panose="02020603050405020304" pitchFamily="18" charset="0"/>
              </a:rPr>
              <a:t>Retaliate or de-escalate?</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14" name="TextBox 13"/>
          <p:cNvSpPr txBox="1"/>
          <p:nvPr/>
        </p:nvSpPr>
        <p:spPr>
          <a:xfrm>
            <a:off x="1480003" y="5512910"/>
            <a:ext cx="2603954" cy="461665"/>
          </a:xfrm>
          <a:prstGeom prst="rect">
            <a:avLst/>
          </a:prstGeom>
          <a:noFill/>
          <a:ln>
            <a:solidFill>
              <a:schemeClr val="accent1"/>
            </a:solidFill>
          </a:ln>
        </p:spPr>
        <p:txBody>
          <a:bodyPr wrap="square" rtlCol="0">
            <a:spAutoFit/>
          </a:bodyPr>
          <a:lstStyle/>
          <a:p>
            <a:pPr algn="ctr"/>
            <a:r>
              <a:rPr lang="en-US" dirty="0" smtClean="0">
                <a:solidFill>
                  <a:schemeClr val="tx1"/>
                </a:solidFill>
                <a:latin typeface="Times New Roman" panose="02020603050405020304" pitchFamily="18" charset="0"/>
                <a:cs typeface="Times New Roman" panose="02020603050405020304" pitchFamily="18" charset="0"/>
              </a:rPr>
              <a:t>Threat to CCP?</a:t>
            </a:r>
            <a:endParaRPr lang="en-US" dirty="0">
              <a:solidFill>
                <a:schemeClr val="tx1"/>
              </a:solidFill>
              <a:latin typeface="Times New Roman" panose="02020603050405020304" pitchFamily="18" charset="0"/>
              <a:cs typeface="Times New Roman" panose="02020603050405020304" pitchFamily="18" charset="0"/>
            </a:endParaRPr>
          </a:p>
        </p:txBody>
      </p:sp>
      <p:cxnSp>
        <p:nvCxnSpPr>
          <p:cNvPr id="23" name="Straight Arrow Connector 22"/>
          <p:cNvCxnSpPr>
            <a:stCxn id="9" idx="3"/>
            <a:endCxn id="10" idx="1"/>
          </p:cNvCxnSpPr>
          <p:nvPr/>
        </p:nvCxnSpPr>
        <p:spPr bwMode="auto">
          <a:xfrm flipV="1">
            <a:off x="4069852" y="2281482"/>
            <a:ext cx="445913" cy="2186"/>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5" name="Straight Arrow Connector 24"/>
          <p:cNvCxnSpPr>
            <a:stCxn id="10" idx="2"/>
            <a:endCxn id="12" idx="0"/>
          </p:cNvCxnSpPr>
          <p:nvPr/>
        </p:nvCxnSpPr>
        <p:spPr bwMode="auto">
          <a:xfrm flipH="1">
            <a:off x="4533109" y="2512314"/>
            <a:ext cx="1226803" cy="533453"/>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7" name="Straight Arrow Connector 26"/>
          <p:cNvCxnSpPr/>
          <p:nvPr/>
        </p:nvCxnSpPr>
        <p:spPr bwMode="auto">
          <a:xfrm flipV="1">
            <a:off x="5926145" y="3429000"/>
            <a:ext cx="1077913" cy="1702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9" name="Straight Arrow Connector 28"/>
          <p:cNvCxnSpPr>
            <a:endCxn id="9" idx="1"/>
          </p:cNvCxnSpPr>
          <p:nvPr/>
        </p:nvCxnSpPr>
        <p:spPr bwMode="auto">
          <a:xfrm flipV="1">
            <a:off x="899317" y="2283668"/>
            <a:ext cx="1036935" cy="992932"/>
          </a:xfrm>
          <a:prstGeom prst="straightConnector1">
            <a:avLst/>
          </a:prstGeom>
          <a:solidFill>
            <a:schemeClr val="accent1"/>
          </a:solidFill>
          <a:ln w="28575" cap="flat" cmpd="sng" algn="ctr">
            <a:solidFill>
              <a:srgbClr val="FF0000"/>
            </a:solidFill>
            <a:prstDash val="solid"/>
            <a:round/>
            <a:headEnd type="none" w="sm" len="sm"/>
            <a:tailEnd type="triangle"/>
          </a:ln>
          <a:effectLst/>
        </p:spPr>
      </p:cxnSp>
      <p:cxnSp>
        <p:nvCxnSpPr>
          <p:cNvPr id="31" name="Straight Arrow Connector 30"/>
          <p:cNvCxnSpPr>
            <a:endCxn id="11" idx="1"/>
          </p:cNvCxnSpPr>
          <p:nvPr/>
        </p:nvCxnSpPr>
        <p:spPr bwMode="auto">
          <a:xfrm flipV="1">
            <a:off x="4083957" y="5541496"/>
            <a:ext cx="757479" cy="202247"/>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2" name="Straight Arrow Connector 21"/>
          <p:cNvCxnSpPr/>
          <p:nvPr/>
        </p:nvCxnSpPr>
        <p:spPr bwMode="auto">
          <a:xfrm>
            <a:off x="851354" y="4846619"/>
            <a:ext cx="628649" cy="897124"/>
          </a:xfrm>
          <a:prstGeom prst="straightConnector1">
            <a:avLst/>
          </a:prstGeom>
          <a:solidFill>
            <a:schemeClr val="accent1"/>
          </a:solidFill>
          <a:ln w="28575" cap="flat" cmpd="sng" algn="ctr">
            <a:solidFill>
              <a:srgbClr val="FF0000"/>
            </a:solidFill>
            <a:prstDash val="solid"/>
            <a:round/>
            <a:headEnd type="none" w="sm" len="sm"/>
            <a:tailEnd type="triangle"/>
          </a:ln>
          <a:effectLst/>
        </p:spPr>
      </p:cxnSp>
      <p:sp>
        <p:nvSpPr>
          <p:cNvPr id="37" name="TextBox 36"/>
          <p:cNvSpPr txBox="1"/>
          <p:nvPr/>
        </p:nvSpPr>
        <p:spPr>
          <a:xfrm>
            <a:off x="6984854" y="4941405"/>
            <a:ext cx="1880345" cy="830997"/>
          </a:xfrm>
          <a:prstGeom prst="rect">
            <a:avLst/>
          </a:prstGeom>
          <a:noFill/>
          <a:ln>
            <a:solidFill>
              <a:schemeClr val="accent1"/>
            </a:solidFill>
          </a:ln>
        </p:spPr>
        <p:txBody>
          <a:bodyPr wrap="square" rtlCol="0">
            <a:spAutoFit/>
          </a:bodyPr>
          <a:lstStyle/>
          <a:p>
            <a:pPr algn="ctr"/>
            <a:r>
              <a:rPr lang="en-US" dirty="0" smtClean="0">
                <a:solidFill>
                  <a:schemeClr val="tx1"/>
                </a:solidFill>
                <a:latin typeface="Times New Roman" panose="02020603050405020304" pitchFamily="18" charset="0"/>
                <a:cs typeface="Times New Roman" panose="02020603050405020304" pitchFamily="18" charset="0"/>
              </a:rPr>
              <a:t>Retaliate or de-escalate?</a:t>
            </a:r>
            <a:endParaRPr lang="en-US" dirty="0">
              <a:solidFill>
                <a:schemeClr val="tx1"/>
              </a:solidFill>
              <a:latin typeface="Times New Roman" panose="02020603050405020304" pitchFamily="18" charset="0"/>
              <a:cs typeface="Times New Roman" panose="02020603050405020304" pitchFamily="18" charset="0"/>
            </a:endParaRPr>
          </a:p>
        </p:txBody>
      </p:sp>
      <p:cxnSp>
        <p:nvCxnSpPr>
          <p:cNvPr id="41" name="Straight Arrow Connector 40"/>
          <p:cNvCxnSpPr>
            <a:endCxn id="37" idx="1"/>
          </p:cNvCxnSpPr>
          <p:nvPr/>
        </p:nvCxnSpPr>
        <p:spPr bwMode="auto">
          <a:xfrm flipV="1">
            <a:off x="6191265" y="5356904"/>
            <a:ext cx="793589" cy="13512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Tree>
    <p:extLst>
      <p:ext uri="{BB962C8B-B14F-4D97-AF65-F5344CB8AC3E}">
        <p14:creationId xmlns:p14="http://schemas.microsoft.com/office/powerpoint/2010/main" val="33748085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Limited Model (w/Ambiguity)</a:t>
            </a:r>
            <a:endParaRPr lang="en-US" dirty="0"/>
          </a:p>
        </p:txBody>
      </p:sp>
      <p:sp>
        <p:nvSpPr>
          <p:cNvPr id="8" name="TextBox 7"/>
          <p:cNvSpPr txBox="1"/>
          <p:nvPr/>
        </p:nvSpPr>
        <p:spPr>
          <a:xfrm>
            <a:off x="152399" y="3276600"/>
            <a:ext cx="1493837" cy="1569660"/>
          </a:xfrm>
          <a:prstGeom prst="rect">
            <a:avLst/>
          </a:prstGeom>
          <a:noFill/>
          <a:ln>
            <a:solidFill>
              <a:schemeClr val="accent1"/>
            </a:solidFill>
          </a:ln>
        </p:spPr>
        <p:txBody>
          <a:bodyPr wrap="square" rtlCol="0">
            <a:spAutoFit/>
          </a:bodyPr>
          <a:lstStyle/>
          <a:p>
            <a:pPr algn="ctr"/>
            <a:r>
              <a:rPr lang="en-US" dirty="0" smtClean="0">
                <a:solidFill>
                  <a:schemeClr val="tx1"/>
                </a:solidFill>
                <a:latin typeface="Times New Roman" panose="02020603050405020304" pitchFamily="18" charset="0"/>
                <a:cs typeface="Times New Roman" panose="02020603050405020304" pitchFamily="18" charset="0"/>
              </a:rPr>
              <a:t>China Inv. Forces </a:t>
            </a:r>
          </a:p>
          <a:p>
            <a:pPr algn="ctr"/>
            <a:r>
              <a:rPr lang="en-US" dirty="0" smtClean="0">
                <a:solidFill>
                  <a:schemeClr val="tx1"/>
                </a:solidFill>
                <a:latin typeface="Times New Roman" panose="02020603050405020304" pitchFamily="18" charset="0"/>
                <a:cs typeface="Times New Roman" panose="02020603050405020304" pitchFamily="18" charset="0"/>
              </a:rPr>
              <a:t>Struck</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1936252" y="2052835"/>
            <a:ext cx="2133600" cy="461665"/>
          </a:xfrm>
          <a:prstGeom prst="rect">
            <a:avLst/>
          </a:prstGeom>
          <a:noFill/>
          <a:ln>
            <a:solidFill>
              <a:schemeClr val="accent1"/>
            </a:solidFill>
          </a:ln>
        </p:spPr>
        <p:txBody>
          <a:bodyPr wrap="square" rtlCol="0">
            <a:spAutoFit/>
          </a:bodyPr>
          <a:lstStyle/>
          <a:p>
            <a:pPr algn="ctr"/>
            <a:r>
              <a:rPr lang="en-US" dirty="0" smtClean="0">
                <a:solidFill>
                  <a:schemeClr val="tx1"/>
                </a:solidFill>
                <a:latin typeface="Times New Roman" panose="02020603050405020304" pitchFamily="18" charset="0"/>
                <a:cs typeface="Times New Roman" panose="02020603050405020304" pitchFamily="18" charset="0"/>
              </a:rPr>
              <a:t>Inv. Stopped</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4515765" y="2050649"/>
            <a:ext cx="2488293" cy="461665"/>
          </a:xfrm>
          <a:prstGeom prst="rect">
            <a:avLst/>
          </a:prstGeom>
          <a:noFill/>
          <a:ln>
            <a:solidFill>
              <a:schemeClr val="accent1"/>
            </a:solidFill>
          </a:ln>
        </p:spPr>
        <p:txBody>
          <a:bodyPr wrap="square" rtlCol="0">
            <a:spAutoFit/>
          </a:bodyPr>
          <a:lstStyle/>
          <a:p>
            <a:pPr algn="ctr"/>
            <a:r>
              <a:rPr lang="en-US" dirty="0" err="1" smtClean="0">
                <a:solidFill>
                  <a:schemeClr val="tx1"/>
                </a:solidFill>
                <a:latin typeface="Times New Roman" panose="02020603050405020304" pitchFamily="18" charset="0"/>
                <a:cs typeface="Times New Roman" panose="02020603050405020304" pitchFamily="18" charset="0"/>
              </a:rPr>
              <a:t>Nuc</a:t>
            </a:r>
            <a:r>
              <a:rPr lang="en-US" dirty="0" smtClean="0">
                <a:solidFill>
                  <a:schemeClr val="tx1"/>
                </a:solidFill>
                <a:latin typeface="Times New Roman" panose="02020603050405020304" pitchFamily="18" charset="0"/>
                <a:cs typeface="Times New Roman" panose="02020603050405020304" pitchFamily="18" charset="0"/>
              </a:rPr>
              <a:t>. </a:t>
            </a:r>
            <a:r>
              <a:rPr lang="en-US" dirty="0" err="1" smtClean="0">
                <a:solidFill>
                  <a:schemeClr val="tx1"/>
                </a:solidFill>
                <a:latin typeface="Times New Roman" panose="02020603050405020304" pitchFamily="18" charset="0"/>
                <a:cs typeface="Times New Roman" panose="02020603050405020304" pitchFamily="18" charset="0"/>
              </a:rPr>
              <a:t>Kadena</a:t>
            </a:r>
            <a:r>
              <a:rPr lang="en-US" dirty="0" smtClean="0">
                <a:solidFill>
                  <a:schemeClr val="tx1"/>
                </a:solidFill>
                <a:latin typeface="Times New Roman" panose="02020603050405020304" pitchFamily="18" charset="0"/>
                <a:cs typeface="Times New Roman" panose="02020603050405020304" pitchFamily="18" charset="0"/>
              </a:rPr>
              <a:t>?</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4841436" y="4572000"/>
            <a:ext cx="1349829" cy="1938992"/>
          </a:xfrm>
          <a:prstGeom prst="rect">
            <a:avLst/>
          </a:prstGeom>
          <a:noFill/>
          <a:ln>
            <a:solidFill>
              <a:schemeClr val="accent1"/>
            </a:solidFill>
          </a:ln>
        </p:spPr>
        <p:txBody>
          <a:bodyPr wrap="square" rtlCol="0">
            <a:spAutoFit/>
          </a:bodyPr>
          <a:lstStyle/>
          <a:p>
            <a:pPr algn="ctr"/>
            <a:r>
              <a:rPr lang="en-US" dirty="0" smtClean="0">
                <a:solidFill>
                  <a:schemeClr val="tx1"/>
                </a:solidFill>
                <a:latin typeface="Times New Roman" panose="02020603050405020304" pitchFamily="18" charset="0"/>
                <a:cs typeface="Times New Roman" panose="02020603050405020304" pitchFamily="18" charset="0"/>
              </a:rPr>
              <a:t>No. Taiwan </a:t>
            </a:r>
            <a:r>
              <a:rPr lang="en-US" i="1" dirty="0" smtClean="0">
                <a:solidFill>
                  <a:schemeClr val="tx1"/>
                </a:solidFill>
                <a:latin typeface="Times New Roman" panose="02020603050405020304" pitchFamily="18" charset="0"/>
                <a:cs typeface="Times New Roman" panose="02020603050405020304" pitchFamily="18" charset="0"/>
              </a:rPr>
              <a:t>clearly</a:t>
            </a:r>
            <a:r>
              <a:rPr lang="en-US" dirty="0" smtClean="0">
                <a:solidFill>
                  <a:schemeClr val="tx1"/>
                </a:solidFill>
                <a:latin typeface="Times New Roman" panose="02020603050405020304" pitchFamily="18" charset="0"/>
                <a:cs typeface="Times New Roman" panose="02020603050405020304" pitchFamily="18" charset="0"/>
              </a:rPr>
              <a:t> the only obj.</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12" name="TextBox 11"/>
          <p:cNvSpPr txBox="1"/>
          <p:nvPr/>
        </p:nvSpPr>
        <p:spPr>
          <a:xfrm>
            <a:off x="3140073" y="3045767"/>
            <a:ext cx="2786072" cy="830997"/>
          </a:xfrm>
          <a:prstGeom prst="rect">
            <a:avLst/>
          </a:prstGeom>
          <a:noFill/>
          <a:ln>
            <a:solidFill>
              <a:schemeClr val="accent1"/>
            </a:solidFill>
          </a:ln>
        </p:spPr>
        <p:txBody>
          <a:bodyPr wrap="square" rtlCol="0">
            <a:spAutoFit/>
          </a:bodyPr>
          <a:lstStyle/>
          <a:p>
            <a:pPr algn="ctr"/>
            <a:r>
              <a:rPr lang="en-US" dirty="0" smtClean="0">
                <a:solidFill>
                  <a:schemeClr val="tx1"/>
                </a:solidFill>
                <a:latin typeface="Times New Roman" panose="02020603050405020304" pitchFamily="18" charset="0"/>
                <a:cs typeface="Times New Roman" panose="02020603050405020304" pitchFamily="18" charset="0"/>
              </a:rPr>
              <a:t>Does not enable invasion </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7004058" y="3048000"/>
            <a:ext cx="1880345" cy="830997"/>
          </a:xfrm>
          <a:prstGeom prst="rect">
            <a:avLst/>
          </a:prstGeom>
          <a:noFill/>
          <a:ln>
            <a:solidFill>
              <a:schemeClr val="accent1"/>
            </a:solidFill>
          </a:ln>
        </p:spPr>
        <p:txBody>
          <a:bodyPr wrap="square" rtlCol="0">
            <a:spAutoFit/>
          </a:bodyPr>
          <a:lstStyle/>
          <a:p>
            <a:pPr algn="ctr"/>
            <a:r>
              <a:rPr lang="en-US" dirty="0" smtClean="0">
                <a:solidFill>
                  <a:schemeClr val="tx1"/>
                </a:solidFill>
                <a:latin typeface="Times New Roman" panose="02020603050405020304" pitchFamily="18" charset="0"/>
                <a:cs typeface="Times New Roman" panose="02020603050405020304" pitchFamily="18" charset="0"/>
              </a:rPr>
              <a:t>Retaliate or de-escalate?</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14" name="TextBox 13"/>
          <p:cNvSpPr txBox="1"/>
          <p:nvPr/>
        </p:nvSpPr>
        <p:spPr>
          <a:xfrm>
            <a:off x="1480003" y="5512910"/>
            <a:ext cx="2603954" cy="461665"/>
          </a:xfrm>
          <a:prstGeom prst="rect">
            <a:avLst/>
          </a:prstGeom>
          <a:noFill/>
          <a:ln>
            <a:solidFill>
              <a:schemeClr val="accent1"/>
            </a:solidFill>
          </a:ln>
        </p:spPr>
        <p:txBody>
          <a:bodyPr wrap="square" rtlCol="0">
            <a:spAutoFit/>
          </a:bodyPr>
          <a:lstStyle/>
          <a:p>
            <a:pPr algn="ctr"/>
            <a:r>
              <a:rPr lang="en-US" dirty="0" smtClean="0">
                <a:solidFill>
                  <a:schemeClr val="tx1"/>
                </a:solidFill>
                <a:latin typeface="Times New Roman" panose="02020603050405020304" pitchFamily="18" charset="0"/>
                <a:cs typeface="Times New Roman" panose="02020603050405020304" pitchFamily="18" charset="0"/>
              </a:rPr>
              <a:t>Threat to CCP?</a:t>
            </a:r>
            <a:endParaRPr lang="en-US" dirty="0">
              <a:solidFill>
                <a:schemeClr val="tx1"/>
              </a:solidFill>
              <a:latin typeface="Times New Roman" panose="02020603050405020304" pitchFamily="18" charset="0"/>
              <a:cs typeface="Times New Roman" panose="02020603050405020304" pitchFamily="18" charset="0"/>
            </a:endParaRPr>
          </a:p>
        </p:txBody>
      </p:sp>
      <p:cxnSp>
        <p:nvCxnSpPr>
          <p:cNvPr id="23" name="Straight Arrow Connector 22"/>
          <p:cNvCxnSpPr>
            <a:stCxn id="9" idx="3"/>
            <a:endCxn id="10" idx="1"/>
          </p:cNvCxnSpPr>
          <p:nvPr/>
        </p:nvCxnSpPr>
        <p:spPr bwMode="auto">
          <a:xfrm flipV="1">
            <a:off x="4069852" y="2281482"/>
            <a:ext cx="445913" cy="2186"/>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5" name="Straight Arrow Connector 24"/>
          <p:cNvCxnSpPr>
            <a:stCxn id="10" idx="2"/>
            <a:endCxn id="12" idx="0"/>
          </p:cNvCxnSpPr>
          <p:nvPr/>
        </p:nvCxnSpPr>
        <p:spPr bwMode="auto">
          <a:xfrm flipH="1">
            <a:off x="4533109" y="2512314"/>
            <a:ext cx="1226803" cy="533453"/>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7" name="Straight Arrow Connector 26"/>
          <p:cNvCxnSpPr/>
          <p:nvPr/>
        </p:nvCxnSpPr>
        <p:spPr bwMode="auto">
          <a:xfrm flipV="1">
            <a:off x="5926145" y="3429000"/>
            <a:ext cx="1077913" cy="1702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9" name="Straight Arrow Connector 28"/>
          <p:cNvCxnSpPr>
            <a:endCxn id="9" idx="1"/>
          </p:cNvCxnSpPr>
          <p:nvPr/>
        </p:nvCxnSpPr>
        <p:spPr bwMode="auto">
          <a:xfrm flipV="1">
            <a:off x="899317" y="2283668"/>
            <a:ext cx="1036935" cy="992932"/>
          </a:xfrm>
          <a:prstGeom prst="straightConnector1">
            <a:avLst/>
          </a:prstGeom>
          <a:solidFill>
            <a:schemeClr val="accent1"/>
          </a:solidFill>
          <a:ln w="28575" cap="flat" cmpd="sng" algn="ctr">
            <a:solidFill>
              <a:srgbClr val="FF0000"/>
            </a:solidFill>
            <a:prstDash val="solid"/>
            <a:round/>
            <a:headEnd type="none" w="sm" len="sm"/>
            <a:tailEnd type="triangle"/>
          </a:ln>
          <a:effectLst/>
        </p:spPr>
      </p:cxnSp>
      <p:cxnSp>
        <p:nvCxnSpPr>
          <p:cNvPr id="31" name="Straight Arrow Connector 30"/>
          <p:cNvCxnSpPr>
            <a:endCxn id="11" idx="1"/>
          </p:cNvCxnSpPr>
          <p:nvPr/>
        </p:nvCxnSpPr>
        <p:spPr bwMode="auto">
          <a:xfrm flipV="1">
            <a:off x="4083957" y="5541496"/>
            <a:ext cx="757479" cy="202247"/>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2" name="Straight Arrow Connector 21"/>
          <p:cNvCxnSpPr/>
          <p:nvPr/>
        </p:nvCxnSpPr>
        <p:spPr bwMode="auto">
          <a:xfrm>
            <a:off x="851354" y="4846619"/>
            <a:ext cx="926840" cy="599240"/>
          </a:xfrm>
          <a:prstGeom prst="straightConnector1">
            <a:avLst/>
          </a:prstGeom>
          <a:solidFill>
            <a:schemeClr val="accent1"/>
          </a:solidFill>
          <a:ln w="28575" cap="flat" cmpd="sng" algn="ctr">
            <a:solidFill>
              <a:srgbClr val="FF0000"/>
            </a:solidFill>
            <a:prstDash val="solid"/>
            <a:round/>
            <a:headEnd type="none" w="sm" len="sm"/>
            <a:tailEnd type="triangle"/>
          </a:ln>
          <a:effectLst/>
        </p:spPr>
      </p:cxnSp>
      <p:sp>
        <p:nvSpPr>
          <p:cNvPr id="37" name="TextBox 36"/>
          <p:cNvSpPr txBox="1"/>
          <p:nvPr/>
        </p:nvSpPr>
        <p:spPr>
          <a:xfrm>
            <a:off x="6984854" y="4941405"/>
            <a:ext cx="1880345" cy="830997"/>
          </a:xfrm>
          <a:prstGeom prst="rect">
            <a:avLst/>
          </a:prstGeom>
          <a:noFill/>
          <a:ln>
            <a:solidFill>
              <a:schemeClr val="accent1"/>
            </a:solidFill>
          </a:ln>
        </p:spPr>
        <p:txBody>
          <a:bodyPr wrap="square" rtlCol="0">
            <a:spAutoFit/>
          </a:bodyPr>
          <a:lstStyle/>
          <a:p>
            <a:pPr algn="ctr"/>
            <a:r>
              <a:rPr lang="en-US" dirty="0" smtClean="0">
                <a:solidFill>
                  <a:schemeClr val="tx1"/>
                </a:solidFill>
                <a:latin typeface="Times New Roman" panose="02020603050405020304" pitchFamily="18" charset="0"/>
                <a:cs typeface="Times New Roman" panose="02020603050405020304" pitchFamily="18" charset="0"/>
              </a:rPr>
              <a:t>Retaliate or de-escalate?</a:t>
            </a:r>
            <a:endParaRPr lang="en-US" dirty="0">
              <a:solidFill>
                <a:schemeClr val="tx1"/>
              </a:solidFill>
              <a:latin typeface="Times New Roman" panose="02020603050405020304" pitchFamily="18" charset="0"/>
              <a:cs typeface="Times New Roman" panose="02020603050405020304" pitchFamily="18" charset="0"/>
            </a:endParaRPr>
          </a:p>
        </p:txBody>
      </p:sp>
      <p:cxnSp>
        <p:nvCxnSpPr>
          <p:cNvPr id="41" name="Straight Arrow Connector 40"/>
          <p:cNvCxnSpPr>
            <a:endCxn id="37" idx="1"/>
          </p:cNvCxnSpPr>
          <p:nvPr/>
        </p:nvCxnSpPr>
        <p:spPr bwMode="auto">
          <a:xfrm flipV="1">
            <a:off x="6191265" y="5356904"/>
            <a:ext cx="793589" cy="13512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18" name="TextBox 17"/>
          <p:cNvSpPr txBox="1"/>
          <p:nvPr/>
        </p:nvSpPr>
        <p:spPr>
          <a:xfrm>
            <a:off x="2843157" y="4553396"/>
            <a:ext cx="2603954" cy="461665"/>
          </a:xfrm>
          <a:prstGeom prst="rect">
            <a:avLst/>
          </a:prstGeom>
          <a:noFill/>
          <a:ln>
            <a:solidFill>
              <a:schemeClr val="accent1"/>
            </a:solidFill>
          </a:ln>
        </p:spPr>
        <p:txBody>
          <a:bodyPr wrap="square" rtlCol="0">
            <a:spAutoFit/>
          </a:bodyPr>
          <a:lstStyle/>
          <a:p>
            <a:pPr algn="ctr"/>
            <a:r>
              <a:rPr lang="en-US" dirty="0" smtClean="0">
                <a:solidFill>
                  <a:schemeClr val="tx1"/>
                </a:solidFill>
                <a:latin typeface="Times New Roman" panose="02020603050405020304" pitchFamily="18" charset="0"/>
                <a:cs typeface="Times New Roman" panose="02020603050405020304" pitchFamily="18" charset="0"/>
              </a:rPr>
              <a:t>Threat to CCP?</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19" name="TextBox 18"/>
          <p:cNvSpPr txBox="1"/>
          <p:nvPr/>
        </p:nvSpPr>
        <p:spPr>
          <a:xfrm>
            <a:off x="686414" y="5499809"/>
            <a:ext cx="2603954" cy="461665"/>
          </a:xfrm>
          <a:prstGeom prst="rect">
            <a:avLst/>
          </a:prstGeom>
          <a:noFill/>
          <a:ln>
            <a:solidFill>
              <a:schemeClr val="accent1"/>
            </a:solidFill>
          </a:ln>
        </p:spPr>
        <p:txBody>
          <a:bodyPr wrap="square" rtlCol="0">
            <a:spAutoFit/>
          </a:bodyPr>
          <a:lstStyle/>
          <a:p>
            <a:pPr algn="ctr"/>
            <a:r>
              <a:rPr lang="en-US" dirty="0" smtClean="0">
                <a:solidFill>
                  <a:schemeClr val="tx1"/>
                </a:solidFill>
                <a:latin typeface="Times New Roman" panose="02020603050405020304" pitchFamily="18" charset="0"/>
                <a:cs typeface="Times New Roman" panose="02020603050405020304" pitchFamily="18" charset="0"/>
              </a:rPr>
              <a:t>B-52s Dept. Minot</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21" name="TextBox 20"/>
          <p:cNvSpPr txBox="1"/>
          <p:nvPr/>
        </p:nvSpPr>
        <p:spPr>
          <a:xfrm>
            <a:off x="5156891" y="5445859"/>
            <a:ext cx="1552451" cy="461665"/>
          </a:xfrm>
          <a:prstGeom prst="rect">
            <a:avLst/>
          </a:prstGeom>
          <a:noFill/>
          <a:ln>
            <a:solidFill>
              <a:schemeClr val="accent1"/>
            </a:solidFill>
          </a:ln>
        </p:spPr>
        <p:txBody>
          <a:bodyPr wrap="square" rtlCol="0">
            <a:spAutoFit/>
          </a:bodyPr>
          <a:lstStyle/>
          <a:p>
            <a:pPr algn="ctr"/>
            <a:r>
              <a:rPr lang="en-US" dirty="0" smtClean="0">
                <a:solidFill>
                  <a:schemeClr val="tx1"/>
                </a:solidFill>
                <a:latin typeface="Times New Roman" panose="02020603050405020304" pitchFamily="18" charset="0"/>
                <a:cs typeface="Times New Roman" panose="02020603050405020304" pitchFamily="18" charset="0"/>
              </a:rPr>
              <a:t>Unknown</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24" name="TextBox 23"/>
          <p:cNvSpPr txBox="1"/>
          <p:nvPr/>
        </p:nvSpPr>
        <p:spPr>
          <a:xfrm>
            <a:off x="6984853" y="4957019"/>
            <a:ext cx="1880345" cy="830997"/>
          </a:xfrm>
          <a:prstGeom prst="rect">
            <a:avLst/>
          </a:prstGeom>
          <a:noFill/>
          <a:ln>
            <a:solidFill>
              <a:schemeClr val="accent1"/>
            </a:solidFill>
          </a:ln>
        </p:spPr>
        <p:txBody>
          <a:bodyPr wrap="square" rtlCol="0">
            <a:spAutoFit/>
          </a:bodyPr>
          <a:lstStyle/>
          <a:p>
            <a:pPr algn="ctr"/>
            <a:r>
              <a:rPr lang="en-US" dirty="0" smtClean="0">
                <a:solidFill>
                  <a:schemeClr val="tx1"/>
                </a:solidFill>
                <a:latin typeface="Times New Roman" panose="02020603050405020304" pitchFamily="18" charset="0"/>
                <a:cs typeface="Times New Roman" panose="02020603050405020304" pitchFamily="18" charset="0"/>
              </a:rPr>
              <a:t>Retaliate or </a:t>
            </a:r>
            <a:r>
              <a:rPr lang="en-US" i="1" dirty="0" smtClean="0">
                <a:solidFill>
                  <a:schemeClr val="tx1"/>
                </a:solidFill>
                <a:latin typeface="Times New Roman" panose="02020603050405020304" pitchFamily="18" charset="0"/>
                <a:cs typeface="Times New Roman" panose="02020603050405020304" pitchFamily="18" charset="0"/>
              </a:rPr>
              <a:t>escalate</a:t>
            </a:r>
            <a:r>
              <a:rPr lang="en-US" dirty="0" smtClean="0">
                <a:solidFill>
                  <a:schemeClr val="tx1"/>
                </a:solidFill>
                <a:latin typeface="Times New Roman" panose="02020603050405020304" pitchFamily="18" charset="0"/>
                <a:cs typeface="Times New Roman" panose="02020603050405020304" pitchFamily="18" charset="0"/>
              </a:rPr>
              <a:t>?</a:t>
            </a:r>
            <a:endParaRPr lang="en-US" dirty="0">
              <a:solidFill>
                <a:schemeClr val="tx1"/>
              </a:solidFill>
              <a:latin typeface="Times New Roman" panose="02020603050405020304" pitchFamily="18" charset="0"/>
              <a:cs typeface="Times New Roman" panose="02020603050405020304" pitchFamily="18" charset="0"/>
            </a:endParaRPr>
          </a:p>
        </p:txBody>
      </p:sp>
      <p:cxnSp>
        <p:nvCxnSpPr>
          <p:cNvPr id="26" name="Straight Arrow Connector 25"/>
          <p:cNvCxnSpPr>
            <a:endCxn id="18" idx="2"/>
          </p:cNvCxnSpPr>
          <p:nvPr/>
        </p:nvCxnSpPr>
        <p:spPr bwMode="auto">
          <a:xfrm flipV="1">
            <a:off x="3290368" y="5015061"/>
            <a:ext cx="854766" cy="72868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8" name="Straight Arrow Connector 27"/>
          <p:cNvCxnSpPr/>
          <p:nvPr/>
        </p:nvCxnSpPr>
        <p:spPr bwMode="auto">
          <a:xfrm>
            <a:off x="4258708" y="5043647"/>
            <a:ext cx="867594" cy="633044"/>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30" name="Straight Arrow Connector 29"/>
          <p:cNvCxnSpPr>
            <a:endCxn id="37" idx="1"/>
          </p:cNvCxnSpPr>
          <p:nvPr/>
        </p:nvCxnSpPr>
        <p:spPr bwMode="auto">
          <a:xfrm flipV="1">
            <a:off x="6745761" y="5356904"/>
            <a:ext cx="239093" cy="285715"/>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34" name="TextBox 33"/>
          <p:cNvSpPr txBox="1"/>
          <p:nvPr/>
        </p:nvSpPr>
        <p:spPr>
          <a:xfrm>
            <a:off x="698209" y="5499761"/>
            <a:ext cx="2603954" cy="1200329"/>
          </a:xfrm>
          <a:prstGeom prst="rect">
            <a:avLst/>
          </a:prstGeom>
          <a:noFill/>
          <a:ln>
            <a:solidFill>
              <a:schemeClr val="accent1"/>
            </a:solidFill>
          </a:ln>
        </p:spPr>
        <p:txBody>
          <a:bodyPr wrap="square" rtlCol="0">
            <a:spAutoFit/>
          </a:bodyPr>
          <a:lstStyle/>
          <a:p>
            <a:pPr algn="ctr"/>
            <a:r>
              <a:rPr lang="en-US" dirty="0" smtClean="0">
                <a:solidFill>
                  <a:schemeClr val="tx1"/>
                </a:solidFill>
                <a:latin typeface="Times New Roman" panose="02020603050405020304" pitchFamily="18" charset="0"/>
                <a:cs typeface="Times New Roman" panose="02020603050405020304" pitchFamily="18" charset="0"/>
              </a:rPr>
              <a:t>B-52s Dept. Minot, Artificial Islands Destroyed</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6" name="TextBox 35"/>
          <p:cNvSpPr txBox="1"/>
          <p:nvPr/>
        </p:nvSpPr>
        <p:spPr>
          <a:xfrm>
            <a:off x="2843156" y="4549597"/>
            <a:ext cx="2603954" cy="461665"/>
          </a:xfrm>
          <a:prstGeom prst="rect">
            <a:avLst/>
          </a:prstGeom>
          <a:noFill/>
          <a:ln>
            <a:solidFill>
              <a:schemeClr val="accent1"/>
            </a:solidFill>
          </a:ln>
        </p:spPr>
        <p:txBody>
          <a:bodyPr wrap="square" rtlCol="0">
            <a:spAutoFit/>
          </a:bodyPr>
          <a:lstStyle/>
          <a:p>
            <a:pPr algn="ctr"/>
            <a:r>
              <a:rPr lang="en-US" dirty="0" smtClean="0">
                <a:solidFill>
                  <a:schemeClr val="tx1"/>
                </a:solidFill>
                <a:latin typeface="Times New Roman" panose="02020603050405020304" pitchFamily="18" charset="0"/>
                <a:cs typeface="Times New Roman" panose="02020603050405020304" pitchFamily="18" charset="0"/>
              </a:rPr>
              <a:t>Threat to CCP?</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8" name="TextBox 37"/>
          <p:cNvSpPr txBox="1"/>
          <p:nvPr/>
        </p:nvSpPr>
        <p:spPr>
          <a:xfrm>
            <a:off x="5179508" y="5423456"/>
            <a:ext cx="1349829" cy="461665"/>
          </a:xfrm>
          <a:prstGeom prst="rect">
            <a:avLst/>
          </a:prstGeom>
          <a:noFill/>
          <a:ln>
            <a:solidFill>
              <a:schemeClr val="accent1"/>
            </a:solidFill>
          </a:ln>
        </p:spPr>
        <p:txBody>
          <a:bodyPr wrap="square" rtlCol="0">
            <a:spAutoFit/>
          </a:bodyPr>
          <a:lstStyle/>
          <a:p>
            <a:pPr algn="ctr"/>
            <a:r>
              <a:rPr lang="en-US" dirty="0" smtClean="0">
                <a:solidFill>
                  <a:schemeClr val="tx1"/>
                </a:solidFill>
                <a:latin typeface="Times New Roman" panose="02020603050405020304" pitchFamily="18" charset="0"/>
                <a:cs typeface="Times New Roman" panose="02020603050405020304" pitchFamily="18" charset="0"/>
              </a:rPr>
              <a:t>Yes</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9" name="TextBox 38"/>
          <p:cNvSpPr txBox="1"/>
          <p:nvPr/>
        </p:nvSpPr>
        <p:spPr>
          <a:xfrm>
            <a:off x="7004058" y="5083003"/>
            <a:ext cx="1349829" cy="461665"/>
          </a:xfrm>
          <a:prstGeom prst="rect">
            <a:avLst/>
          </a:prstGeom>
          <a:noFill/>
          <a:ln>
            <a:solidFill>
              <a:schemeClr val="accent1"/>
            </a:solidFill>
          </a:ln>
        </p:spPr>
        <p:txBody>
          <a:bodyPr wrap="square" rtlCol="0">
            <a:spAutoFit/>
          </a:bodyPr>
          <a:lstStyle/>
          <a:p>
            <a:pPr algn="ctr"/>
            <a:r>
              <a:rPr lang="en-US" dirty="0" smtClean="0">
                <a:solidFill>
                  <a:schemeClr val="tx1"/>
                </a:solidFill>
                <a:latin typeface="Times New Roman" panose="02020603050405020304" pitchFamily="18" charset="0"/>
                <a:cs typeface="Times New Roman" panose="02020603050405020304" pitchFamily="18" charset="0"/>
              </a:rPr>
              <a:t>Escalate</a:t>
            </a:r>
            <a:endParaRPr lang="en-US" dirty="0">
              <a:solidFill>
                <a:schemeClr val="tx1"/>
              </a:solidFill>
              <a:latin typeface="Times New Roman" panose="02020603050405020304" pitchFamily="18" charset="0"/>
              <a:cs typeface="Times New Roman" panose="02020603050405020304" pitchFamily="18" charset="0"/>
            </a:endParaRPr>
          </a:p>
        </p:txBody>
      </p:sp>
      <p:cxnSp>
        <p:nvCxnSpPr>
          <p:cNvPr id="42" name="Straight Arrow Connector 41"/>
          <p:cNvCxnSpPr/>
          <p:nvPr/>
        </p:nvCxnSpPr>
        <p:spPr bwMode="auto">
          <a:xfrm flipV="1">
            <a:off x="3288984" y="5043647"/>
            <a:ext cx="987314" cy="1118339"/>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43" name="Straight Arrow Connector 42"/>
          <p:cNvCxnSpPr/>
          <p:nvPr/>
        </p:nvCxnSpPr>
        <p:spPr bwMode="auto">
          <a:xfrm>
            <a:off x="4580181" y="5040381"/>
            <a:ext cx="565325" cy="613907"/>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44" name="Straight Arrow Connector 43"/>
          <p:cNvCxnSpPr>
            <a:endCxn id="37" idx="1"/>
          </p:cNvCxnSpPr>
          <p:nvPr/>
        </p:nvCxnSpPr>
        <p:spPr bwMode="auto">
          <a:xfrm flipV="1">
            <a:off x="6559336" y="5356904"/>
            <a:ext cx="425518" cy="319787"/>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Tree>
    <p:extLst>
      <p:ext uri="{BB962C8B-B14F-4D97-AF65-F5344CB8AC3E}">
        <p14:creationId xmlns:p14="http://schemas.microsoft.com/office/powerpoint/2010/main" val="416042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4"/>
                                        </p:tgtEl>
                                      </p:cBhvr>
                                    </p:animEffect>
                                    <p:set>
                                      <p:cBhvr>
                                        <p:cTn id="7" dur="1" fill="hold">
                                          <p:stCondLst>
                                            <p:cond delay="499"/>
                                          </p:stCondLst>
                                        </p:cTn>
                                        <p:tgtEl>
                                          <p:spTgt spid="14"/>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31"/>
                                        </p:tgtEl>
                                      </p:cBhvr>
                                    </p:animEffect>
                                    <p:set>
                                      <p:cBhvr>
                                        <p:cTn id="10" dur="1" fill="hold">
                                          <p:stCondLst>
                                            <p:cond delay="499"/>
                                          </p:stCondLst>
                                        </p:cTn>
                                        <p:tgtEl>
                                          <p:spTgt spid="31"/>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11"/>
                                        </p:tgtEl>
                                      </p:cBhvr>
                                    </p:animEffect>
                                    <p:set>
                                      <p:cBhvr>
                                        <p:cTn id="13" dur="1" fill="hold">
                                          <p:stCondLst>
                                            <p:cond delay="499"/>
                                          </p:stCondLst>
                                        </p:cTn>
                                        <p:tgtEl>
                                          <p:spTgt spid="11"/>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500"/>
                                        <p:tgtEl>
                                          <p:spTgt spid="41"/>
                                        </p:tgtEl>
                                      </p:cBhvr>
                                    </p:animEffect>
                                    <p:set>
                                      <p:cBhvr>
                                        <p:cTn id="16" dur="1" fill="hold">
                                          <p:stCondLst>
                                            <p:cond delay="499"/>
                                          </p:stCondLst>
                                        </p:cTn>
                                        <p:tgtEl>
                                          <p:spTgt spid="41"/>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500"/>
                                        <p:tgtEl>
                                          <p:spTgt spid="37"/>
                                        </p:tgtEl>
                                      </p:cBhvr>
                                    </p:animEffect>
                                    <p:set>
                                      <p:cBhvr>
                                        <p:cTn id="19" dur="1" fill="hold">
                                          <p:stCondLst>
                                            <p:cond delay="499"/>
                                          </p:stCondLst>
                                        </p:cTn>
                                        <p:tgtEl>
                                          <p:spTgt spid="37"/>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par>
                                <p:cTn id="34" presetID="10" presetClass="entr" presetSubtype="0" fill="hold" nodeType="with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childTnLst>
                                </p:cTn>
                              </p:par>
                              <p:par>
                                <p:cTn id="37" presetID="10" presetClass="entr" presetSubtype="0" fill="hold"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childTnLst>
                                </p:cTn>
                              </p:par>
                              <p:par>
                                <p:cTn id="40" presetID="10" presetClass="entr" presetSubtype="0" fill="hold"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xit" presetSubtype="0" fill="hold" grpId="1" nodeType="clickEffect">
                                  <p:stCondLst>
                                    <p:cond delay="0"/>
                                  </p:stCondLst>
                                  <p:childTnLst>
                                    <p:animEffect transition="out" filter="fade">
                                      <p:cBhvr>
                                        <p:cTn id="46" dur="500"/>
                                        <p:tgtEl>
                                          <p:spTgt spid="18"/>
                                        </p:tgtEl>
                                      </p:cBhvr>
                                    </p:animEffect>
                                    <p:set>
                                      <p:cBhvr>
                                        <p:cTn id="47" dur="1" fill="hold">
                                          <p:stCondLst>
                                            <p:cond delay="499"/>
                                          </p:stCondLst>
                                        </p:cTn>
                                        <p:tgtEl>
                                          <p:spTgt spid="18"/>
                                        </p:tgtEl>
                                        <p:attrNameLst>
                                          <p:attrName>style.visibility</p:attrName>
                                        </p:attrNameLst>
                                      </p:cBhvr>
                                      <p:to>
                                        <p:strVal val="hidden"/>
                                      </p:to>
                                    </p:set>
                                  </p:childTnLst>
                                </p:cTn>
                              </p:par>
                              <p:par>
                                <p:cTn id="48" presetID="10" presetClass="exit" presetSubtype="0" fill="hold" grpId="1" nodeType="withEffect">
                                  <p:stCondLst>
                                    <p:cond delay="0"/>
                                  </p:stCondLst>
                                  <p:childTnLst>
                                    <p:animEffect transition="out" filter="fade">
                                      <p:cBhvr>
                                        <p:cTn id="49" dur="500"/>
                                        <p:tgtEl>
                                          <p:spTgt spid="19"/>
                                        </p:tgtEl>
                                      </p:cBhvr>
                                    </p:animEffect>
                                    <p:set>
                                      <p:cBhvr>
                                        <p:cTn id="50" dur="1" fill="hold">
                                          <p:stCondLst>
                                            <p:cond delay="499"/>
                                          </p:stCondLst>
                                        </p:cTn>
                                        <p:tgtEl>
                                          <p:spTgt spid="19"/>
                                        </p:tgtEl>
                                        <p:attrNameLst>
                                          <p:attrName>style.visibility</p:attrName>
                                        </p:attrNameLst>
                                      </p:cBhvr>
                                      <p:to>
                                        <p:strVal val="hidden"/>
                                      </p:to>
                                    </p:set>
                                  </p:childTnLst>
                                </p:cTn>
                              </p:par>
                              <p:par>
                                <p:cTn id="51" presetID="10" presetClass="exit" presetSubtype="0" fill="hold" grpId="1" nodeType="withEffect">
                                  <p:stCondLst>
                                    <p:cond delay="0"/>
                                  </p:stCondLst>
                                  <p:childTnLst>
                                    <p:animEffect transition="out" filter="fade">
                                      <p:cBhvr>
                                        <p:cTn id="52" dur="500"/>
                                        <p:tgtEl>
                                          <p:spTgt spid="21"/>
                                        </p:tgtEl>
                                      </p:cBhvr>
                                    </p:animEffect>
                                    <p:set>
                                      <p:cBhvr>
                                        <p:cTn id="53" dur="1" fill="hold">
                                          <p:stCondLst>
                                            <p:cond delay="499"/>
                                          </p:stCondLst>
                                        </p:cTn>
                                        <p:tgtEl>
                                          <p:spTgt spid="21"/>
                                        </p:tgtEl>
                                        <p:attrNameLst>
                                          <p:attrName>style.visibility</p:attrName>
                                        </p:attrNameLst>
                                      </p:cBhvr>
                                      <p:to>
                                        <p:strVal val="hidden"/>
                                      </p:to>
                                    </p:set>
                                  </p:childTnLst>
                                </p:cTn>
                              </p:par>
                              <p:par>
                                <p:cTn id="54" presetID="10" presetClass="exit" presetSubtype="0" fill="hold" grpId="1" nodeType="withEffect">
                                  <p:stCondLst>
                                    <p:cond delay="0"/>
                                  </p:stCondLst>
                                  <p:childTnLst>
                                    <p:animEffect transition="out" filter="fade">
                                      <p:cBhvr>
                                        <p:cTn id="55" dur="500"/>
                                        <p:tgtEl>
                                          <p:spTgt spid="24"/>
                                        </p:tgtEl>
                                      </p:cBhvr>
                                    </p:animEffect>
                                    <p:set>
                                      <p:cBhvr>
                                        <p:cTn id="56" dur="1" fill="hold">
                                          <p:stCondLst>
                                            <p:cond delay="499"/>
                                          </p:stCondLst>
                                        </p:cTn>
                                        <p:tgtEl>
                                          <p:spTgt spid="24"/>
                                        </p:tgtEl>
                                        <p:attrNameLst>
                                          <p:attrName>style.visibility</p:attrName>
                                        </p:attrNameLst>
                                      </p:cBhvr>
                                      <p:to>
                                        <p:strVal val="hidden"/>
                                      </p:to>
                                    </p:set>
                                  </p:childTnLst>
                                </p:cTn>
                              </p:par>
                              <p:par>
                                <p:cTn id="57" presetID="10" presetClass="exit" presetSubtype="0" fill="hold" nodeType="withEffect">
                                  <p:stCondLst>
                                    <p:cond delay="0"/>
                                  </p:stCondLst>
                                  <p:childTnLst>
                                    <p:animEffect transition="out" filter="fade">
                                      <p:cBhvr>
                                        <p:cTn id="58" dur="500"/>
                                        <p:tgtEl>
                                          <p:spTgt spid="26"/>
                                        </p:tgtEl>
                                      </p:cBhvr>
                                    </p:animEffect>
                                    <p:set>
                                      <p:cBhvr>
                                        <p:cTn id="59" dur="1" fill="hold">
                                          <p:stCondLst>
                                            <p:cond delay="499"/>
                                          </p:stCondLst>
                                        </p:cTn>
                                        <p:tgtEl>
                                          <p:spTgt spid="26"/>
                                        </p:tgtEl>
                                        <p:attrNameLst>
                                          <p:attrName>style.visibility</p:attrName>
                                        </p:attrNameLst>
                                      </p:cBhvr>
                                      <p:to>
                                        <p:strVal val="hidden"/>
                                      </p:to>
                                    </p:set>
                                  </p:childTnLst>
                                </p:cTn>
                              </p:par>
                              <p:par>
                                <p:cTn id="60" presetID="10" presetClass="exit" presetSubtype="0" fill="hold" nodeType="withEffect">
                                  <p:stCondLst>
                                    <p:cond delay="0"/>
                                  </p:stCondLst>
                                  <p:childTnLst>
                                    <p:animEffect transition="out" filter="fade">
                                      <p:cBhvr>
                                        <p:cTn id="61" dur="500"/>
                                        <p:tgtEl>
                                          <p:spTgt spid="28"/>
                                        </p:tgtEl>
                                      </p:cBhvr>
                                    </p:animEffect>
                                    <p:set>
                                      <p:cBhvr>
                                        <p:cTn id="62" dur="1" fill="hold">
                                          <p:stCondLst>
                                            <p:cond delay="499"/>
                                          </p:stCondLst>
                                        </p:cTn>
                                        <p:tgtEl>
                                          <p:spTgt spid="28"/>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500"/>
                                        <p:tgtEl>
                                          <p:spTgt spid="30"/>
                                        </p:tgtEl>
                                      </p:cBhvr>
                                    </p:animEffect>
                                    <p:set>
                                      <p:cBhvr>
                                        <p:cTn id="65" dur="1" fill="hold">
                                          <p:stCondLst>
                                            <p:cond delay="499"/>
                                          </p:stCondLst>
                                        </p:cTn>
                                        <p:tgtEl>
                                          <p:spTgt spid="30"/>
                                        </p:tgtEl>
                                        <p:attrNameLst>
                                          <p:attrName>style.visibility</p:attrName>
                                        </p:attrNameLst>
                                      </p:cBhvr>
                                      <p:to>
                                        <p:strVal val="hidden"/>
                                      </p:to>
                                    </p:se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34"/>
                                        </p:tgtEl>
                                        <p:attrNameLst>
                                          <p:attrName>style.visibility</p:attrName>
                                        </p:attrNameLst>
                                      </p:cBhvr>
                                      <p:to>
                                        <p:strVal val="visible"/>
                                      </p:to>
                                    </p:set>
                                    <p:animEffect transition="in" filter="fade">
                                      <p:cBhvr>
                                        <p:cTn id="70" dur="500"/>
                                        <p:tgtEl>
                                          <p:spTgt spid="34"/>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500"/>
                                        <p:tgtEl>
                                          <p:spTgt spid="36"/>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fade">
                                      <p:cBhvr>
                                        <p:cTn id="76" dur="500"/>
                                        <p:tgtEl>
                                          <p:spTgt spid="3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500"/>
                                        <p:tgtEl>
                                          <p:spTgt spid="39"/>
                                        </p:tgtEl>
                                      </p:cBhvr>
                                    </p:animEffect>
                                  </p:childTnLst>
                                </p:cTn>
                              </p:par>
                              <p:par>
                                <p:cTn id="80" presetID="10" presetClass="entr" presetSubtype="0" fill="hold" nodeType="withEffect">
                                  <p:stCondLst>
                                    <p:cond delay="0"/>
                                  </p:stCondLst>
                                  <p:childTnLst>
                                    <p:set>
                                      <p:cBhvr>
                                        <p:cTn id="81" dur="1" fill="hold">
                                          <p:stCondLst>
                                            <p:cond delay="0"/>
                                          </p:stCondLst>
                                        </p:cTn>
                                        <p:tgtEl>
                                          <p:spTgt spid="42"/>
                                        </p:tgtEl>
                                        <p:attrNameLst>
                                          <p:attrName>style.visibility</p:attrName>
                                        </p:attrNameLst>
                                      </p:cBhvr>
                                      <p:to>
                                        <p:strVal val="visible"/>
                                      </p:to>
                                    </p:set>
                                    <p:animEffect transition="in" filter="fade">
                                      <p:cBhvr>
                                        <p:cTn id="82" dur="500"/>
                                        <p:tgtEl>
                                          <p:spTgt spid="42"/>
                                        </p:tgtEl>
                                      </p:cBhvr>
                                    </p:animEffect>
                                  </p:childTnLst>
                                </p:cTn>
                              </p:par>
                              <p:par>
                                <p:cTn id="83" presetID="10" presetClass="entr" presetSubtype="0" fill="hold" nodeType="withEffect">
                                  <p:stCondLst>
                                    <p:cond delay="0"/>
                                  </p:stCondLst>
                                  <p:childTnLst>
                                    <p:set>
                                      <p:cBhvr>
                                        <p:cTn id="84" dur="1" fill="hold">
                                          <p:stCondLst>
                                            <p:cond delay="0"/>
                                          </p:stCondLst>
                                        </p:cTn>
                                        <p:tgtEl>
                                          <p:spTgt spid="43"/>
                                        </p:tgtEl>
                                        <p:attrNameLst>
                                          <p:attrName>style.visibility</p:attrName>
                                        </p:attrNameLst>
                                      </p:cBhvr>
                                      <p:to>
                                        <p:strVal val="visible"/>
                                      </p:to>
                                    </p:set>
                                    <p:animEffect transition="in" filter="fade">
                                      <p:cBhvr>
                                        <p:cTn id="85" dur="500"/>
                                        <p:tgtEl>
                                          <p:spTgt spid="43"/>
                                        </p:tgtEl>
                                      </p:cBhvr>
                                    </p:animEffect>
                                  </p:childTnLst>
                                </p:cTn>
                              </p:par>
                              <p:par>
                                <p:cTn id="86" presetID="10" presetClass="entr" presetSubtype="0" fill="hold" nodeType="withEffect">
                                  <p:stCondLst>
                                    <p:cond delay="0"/>
                                  </p:stCondLst>
                                  <p:childTnLst>
                                    <p:set>
                                      <p:cBhvr>
                                        <p:cTn id="87" dur="1" fill="hold">
                                          <p:stCondLst>
                                            <p:cond delay="0"/>
                                          </p:stCondLst>
                                        </p:cTn>
                                        <p:tgtEl>
                                          <p:spTgt spid="44"/>
                                        </p:tgtEl>
                                        <p:attrNameLst>
                                          <p:attrName>style.visibility</p:attrName>
                                        </p:attrNameLst>
                                      </p:cBhvr>
                                      <p:to>
                                        <p:strVal val="visible"/>
                                      </p:to>
                                    </p:set>
                                    <p:animEffect transition="in" filter="fade">
                                      <p:cBhvr>
                                        <p:cTn id="8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37" grpId="0" animBg="1"/>
      <p:bldP spid="18" grpId="0" animBg="1"/>
      <p:bldP spid="18" grpId="1" animBg="1"/>
      <p:bldP spid="19" grpId="0" animBg="1"/>
      <p:bldP spid="19" grpId="1" animBg="1"/>
      <p:bldP spid="21" grpId="0" animBg="1"/>
      <p:bldP spid="21" grpId="1" animBg="1"/>
      <p:bldP spid="24" grpId="0" animBg="1"/>
      <p:bldP spid="24" grpId="1" animBg="1"/>
      <p:bldP spid="34" grpId="0" animBg="1"/>
      <p:bldP spid="36" grpId="0" animBg="1"/>
      <p:bldP spid="38" grpId="0" animBg="1"/>
      <p:bldP spid="3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Examples</a:t>
            </a:r>
            <a:endParaRPr lang="en-US" dirty="0"/>
          </a:p>
        </p:txBody>
      </p:sp>
      <p:sp>
        <p:nvSpPr>
          <p:cNvPr id="3" name="Content Placeholder 2"/>
          <p:cNvSpPr>
            <a:spLocks noGrp="1"/>
          </p:cNvSpPr>
          <p:nvPr>
            <p:ph idx="1"/>
          </p:nvPr>
        </p:nvSpPr>
        <p:spPr/>
        <p:txBody>
          <a:bodyPr/>
          <a:lstStyle/>
          <a:p>
            <a:r>
              <a:rPr lang="en-US" dirty="0" smtClean="0"/>
              <a:t>In </a:t>
            </a:r>
            <a:r>
              <a:rPr lang="en-US" smtClean="0"/>
              <a:t>this retaliation scenario</a:t>
            </a:r>
            <a:r>
              <a:rPr lang="en-US" dirty="0" smtClean="0"/>
              <a:t>, how should the US react to a nuclear attack in PACOM that does not threaten the integrity of Taiwan?</a:t>
            </a:r>
          </a:p>
          <a:p>
            <a:r>
              <a:rPr lang="en-US" dirty="0" smtClean="0"/>
              <a:t>How should the US react to a nuclear attack by North Korea?</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0525" y="4066441"/>
            <a:ext cx="3276600" cy="2577247"/>
          </a:xfrm>
          <a:prstGeom prst="rect">
            <a:avLst/>
          </a:prstGeom>
          <a:ln>
            <a:solidFill>
              <a:schemeClr val="accent1"/>
            </a:solidFill>
          </a:ln>
        </p:spPr>
      </p:pic>
    </p:spTree>
    <p:extLst>
      <p:ext uri="{BB962C8B-B14F-4D97-AF65-F5344CB8AC3E}">
        <p14:creationId xmlns:p14="http://schemas.microsoft.com/office/powerpoint/2010/main" val="18517054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Policy Recommendations</a:t>
            </a:r>
            <a:endParaRPr lang="en-US" dirty="0"/>
          </a:p>
        </p:txBody>
      </p:sp>
      <p:sp>
        <p:nvSpPr>
          <p:cNvPr id="3" name="Content Placeholder 2"/>
          <p:cNvSpPr>
            <a:spLocks noGrp="1"/>
          </p:cNvSpPr>
          <p:nvPr>
            <p:ph idx="1"/>
          </p:nvPr>
        </p:nvSpPr>
        <p:spPr/>
        <p:txBody>
          <a:bodyPr/>
          <a:lstStyle/>
          <a:p>
            <a:r>
              <a:rPr lang="en-US" dirty="0" smtClean="0"/>
              <a:t>US should clearly establish “respect” for adversary power structures for peers (i.e. Russia and China)</a:t>
            </a:r>
          </a:p>
          <a:p>
            <a:pPr lvl="1"/>
            <a:r>
              <a:rPr lang="en-US" dirty="0"/>
              <a:t>Even if this changes, reducing ambiguity allows for a tactical </a:t>
            </a:r>
            <a:r>
              <a:rPr lang="en-US" dirty="0" smtClean="0"/>
              <a:t>advantage</a:t>
            </a:r>
          </a:p>
          <a:p>
            <a:pPr lvl="1"/>
            <a:r>
              <a:rPr lang="en-US" dirty="0" smtClean="0"/>
              <a:t>Establishing clear “respect” allows for more aggressive diplomatic, economic, and military (to include 1</a:t>
            </a:r>
            <a:r>
              <a:rPr lang="en-US" baseline="30000" dirty="0" smtClean="0"/>
              <a:t>st</a:t>
            </a:r>
            <a:r>
              <a:rPr lang="en-US" dirty="0" smtClean="0"/>
              <a:t> strike) </a:t>
            </a:r>
            <a:r>
              <a:rPr lang="en-US" dirty="0" smtClean="0"/>
              <a:t>capabilities: </a:t>
            </a:r>
            <a:r>
              <a:rPr lang="en-US" dirty="0" smtClean="0">
                <a:solidFill>
                  <a:srgbClr val="FF0000"/>
                </a:solidFill>
              </a:rPr>
              <a:t>signaling</a:t>
            </a:r>
            <a:r>
              <a:rPr lang="en-US" dirty="0" smtClean="0"/>
              <a:t>.</a:t>
            </a:r>
            <a:endParaRPr lang="en-US" dirty="0" smtClean="0"/>
          </a:p>
          <a:p>
            <a:r>
              <a:rPr lang="en-US" dirty="0" smtClean="0"/>
              <a:t>US may specifically threaten power structure of regional threats </a:t>
            </a:r>
            <a:r>
              <a:rPr lang="en-US" dirty="0" smtClean="0">
                <a:solidFill>
                  <a:srgbClr val="FF0000"/>
                </a:solidFill>
              </a:rPr>
              <a:t>(while creating incentives).</a:t>
            </a:r>
          </a:p>
          <a:p>
            <a:r>
              <a:rPr lang="en-US" dirty="0" smtClean="0"/>
              <a:t>Invest heavily in defensive systems (anti-ballistic) </a:t>
            </a:r>
          </a:p>
        </p:txBody>
      </p:sp>
    </p:spTree>
    <p:extLst>
      <p:ext uri="{BB962C8B-B14F-4D97-AF65-F5344CB8AC3E}">
        <p14:creationId xmlns:p14="http://schemas.microsoft.com/office/powerpoint/2010/main" val="15260708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02" name="Rectangle 6"/>
          <p:cNvSpPr>
            <a:spLocks noGrp="1" noChangeArrowheads="1"/>
          </p:cNvSpPr>
          <p:nvPr>
            <p:ph type="title"/>
          </p:nvPr>
        </p:nvSpPr>
        <p:spPr/>
        <p:txBody>
          <a:bodyPr/>
          <a:lstStyle/>
          <a:p>
            <a:pPr>
              <a:defRPr/>
            </a:pPr>
            <a:r>
              <a:rPr lang="en-US" dirty="0" smtClean="0"/>
              <a:t>Questions? </a:t>
            </a:r>
          </a:p>
        </p:txBody>
      </p:sp>
      <p:sp>
        <p:nvSpPr>
          <p:cNvPr id="234503" name="Rectangle 7"/>
          <p:cNvSpPr>
            <a:spLocks noGrp="1" noChangeArrowheads="1"/>
          </p:cNvSpPr>
          <p:nvPr>
            <p:ph type="body" idx="1"/>
          </p:nvPr>
        </p:nvSpPr>
        <p:spPr/>
        <p:txBody>
          <a:bodyPr/>
          <a:lstStyle/>
          <a:p>
            <a:pPr>
              <a:tabLst>
                <a:tab pos="3771900" algn="l"/>
                <a:tab pos="8064500" algn="l"/>
              </a:tabLst>
              <a:defRPr/>
            </a:pPr>
            <a:r>
              <a:rPr lang="en-US" dirty="0" smtClean="0"/>
              <a:t>Instructor’s name: Capt Shane “</a:t>
            </a:r>
            <a:r>
              <a:rPr lang="en-US" dirty="0" err="1" smtClean="0"/>
              <a:t>Axl</a:t>
            </a:r>
            <a:r>
              <a:rPr lang="en-US" dirty="0" smtClean="0"/>
              <a:t>” Praiswater	</a:t>
            </a:r>
          </a:p>
          <a:p>
            <a:pPr>
              <a:tabLst>
                <a:tab pos="3771900" algn="l"/>
                <a:tab pos="8064500" algn="l"/>
              </a:tabLst>
              <a:defRPr/>
            </a:pPr>
            <a:r>
              <a:rPr lang="en-US" dirty="0" smtClean="0"/>
              <a:t>Instructor’s address:	340</a:t>
            </a:r>
            <a:r>
              <a:rPr lang="en-US" baseline="30000" dirty="0" smtClean="0"/>
              <a:t>th</a:t>
            </a:r>
            <a:r>
              <a:rPr lang="en-US" dirty="0" smtClean="0"/>
              <a:t> Weapons Squadron</a:t>
            </a:r>
            <a:br>
              <a:rPr lang="en-US" dirty="0" smtClean="0"/>
            </a:br>
            <a:r>
              <a:rPr lang="en-US" dirty="0" smtClean="0"/>
              <a:t>	50 Vandenberg Ave, </a:t>
            </a:r>
            <a:r>
              <a:rPr lang="en-US" dirty="0" err="1" smtClean="0"/>
              <a:t>Ste</a:t>
            </a:r>
            <a:r>
              <a:rPr lang="en-US" dirty="0" smtClean="0"/>
              <a:t> 107</a:t>
            </a:r>
            <a:br>
              <a:rPr lang="en-US" dirty="0" smtClean="0"/>
            </a:br>
            <a:r>
              <a:rPr lang="en-US" dirty="0" smtClean="0"/>
              <a:t>	Barksdale AFB LA 71110</a:t>
            </a:r>
          </a:p>
          <a:p>
            <a:pPr>
              <a:tabLst>
                <a:tab pos="3771900" algn="l"/>
                <a:tab pos="8064500" algn="l"/>
              </a:tabLst>
              <a:defRPr/>
            </a:pPr>
            <a:r>
              <a:rPr lang="en-US" dirty="0" smtClean="0"/>
              <a:t>Instructor’s phone:	512-656-5903	</a:t>
            </a:r>
          </a:p>
          <a:p>
            <a:pPr>
              <a:tabLst>
                <a:tab pos="3771900" algn="l"/>
                <a:tab pos="8064500" algn="l"/>
              </a:tabLst>
              <a:defRPr/>
            </a:pPr>
            <a:r>
              <a:rPr lang="en-US" dirty="0" smtClean="0"/>
              <a:t>Instructor’s e-mail: shane.praiswater.1@us.af.mil</a:t>
            </a:r>
            <a:endParaRPr lang="en-US" dirty="0"/>
          </a:p>
          <a:p>
            <a:pPr marL="0" indent="0">
              <a:buNone/>
              <a:tabLst>
                <a:tab pos="3771900" algn="l"/>
                <a:tab pos="8064500" algn="l"/>
              </a:tabLst>
              <a:defRPr/>
            </a:pPr>
            <a:r>
              <a:rPr lang="en-US" dirty="0" smtClean="0"/>
              <a:t>                                </a:t>
            </a:r>
            <a:endParaRPr lang="en-US" dirty="0"/>
          </a:p>
        </p:txBody>
      </p:sp>
    </p:spTree>
    <p:extLst>
      <p:ext uri="{BB962C8B-B14F-4D97-AF65-F5344CB8AC3E}">
        <p14:creationId xmlns:p14="http://schemas.microsoft.com/office/powerpoint/2010/main" val="14411212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0802" name="Rectangle 2"/>
          <p:cNvSpPr>
            <a:spLocks noGrp="1" noChangeArrowheads="1"/>
          </p:cNvSpPr>
          <p:nvPr>
            <p:ph type="title"/>
          </p:nvPr>
        </p:nvSpPr>
        <p:spPr/>
        <p:txBody>
          <a:bodyPr/>
          <a:lstStyle/>
          <a:p>
            <a:pPr>
              <a:defRPr/>
            </a:pPr>
            <a:r>
              <a:rPr lang="en-US" dirty="0" smtClean="0"/>
              <a:t>Classification</a:t>
            </a:r>
          </a:p>
        </p:txBody>
      </p:sp>
      <p:sp>
        <p:nvSpPr>
          <p:cNvPr id="1100804" name="Rectangle 4"/>
          <p:cNvSpPr>
            <a:spLocks noGrp="1" noChangeArrowheads="1"/>
          </p:cNvSpPr>
          <p:nvPr>
            <p:ph type="body" idx="1"/>
          </p:nvPr>
        </p:nvSpPr>
        <p:spPr>
          <a:xfrm>
            <a:off x="388938" y="1377950"/>
            <a:ext cx="8348662" cy="4941888"/>
          </a:xfrm>
        </p:spPr>
        <p:txBody>
          <a:bodyPr/>
          <a:lstStyle/>
          <a:p>
            <a:pPr algn="ctr">
              <a:buFont typeface="Wingdings" pitchFamily="2" charset="2"/>
              <a:buNone/>
              <a:defRPr/>
            </a:pPr>
            <a:endParaRPr lang="en-US" sz="2800" dirty="0" smtClean="0"/>
          </a:p>
          <a:p>
            <a:pPr algn="ctr">
              <a:buFont typeface="Wingdings" pitchFamily="2" charset="2"/>
              <a:buNone/>
              <a:defRPr/>
            </a:pPr>
            <a:r>
              <a:rPr lang="en-US" sz="2800" dirty="0" smtClean="0"/>
              <a:t>Slides are to the </a:t>
            </a:r>
            <a:r>
              <a:rPr lang="en-US" sz="2800" dirty="0" smtClean="0">
                <a:solidFill>
                  <a:schemeClr val="accent2"/>
                </a:solidFill>
              </a:rPr>
              <a:t>UNCLASSIFIED</a:t>
            </a:r>
            <a:r>
              <a:rPr lang="en-US" sz="2800" dirty="0" smtClean="0"/>
              <a:t> level</a:t>
            </a:r>
          </a:p>
          <a:p>
            <a:pPr algn="ctr">
              <a:buFont typeface="Wingdings" pitchFamily="2" charset="2"/>
              <a:buNone/>
              <a:defRPr/>
            </a:pPr>
            <a:endParaRPr lang="en-US" sz="2800" dirty="0" smtClean="0"/>
          </a:p>
          <a:p>
            <a:pPr algn="ctr">
              <a:buFont typeface="Wingdings" pitchFamily="2" charset="2"/>
              <a:buNone/>
              <a:defRPr/>
            </a:pPr>
            <a:r>
              <a:rPr lang="en-US" sz="2800" dirty="0" smtClean="0"/>
              <a:t>Discussion may be up to and including the </a:t>
            </a:r>
            <a:r>
              <a:rPr lang="en-US" dirty="0">
                <a:solidFill>
                  <a:schemeClr val="accent2"/>
                </a:solidFill>
              </a:rPr>
              <a:t>UNCLASSIFIED</a:t>
            </a:r>
            <a:r>
              <a:rPr lang="en-US" dirty="0"/>
              <a:t> level</a:t>
            </a:r>
            <a:endParaRPr lang="en-US" sz="2800" dirty="0" smtClean="0"/>
          </a:p>
          <a:p>
            <a:pPr algn="ctr">
              <a:buFont typeface="Wingdings" pitchFamily="2" charset="2"/>
              <a:buNone/>
              <a:defRPr/>
            </a:pPr>
            <a:endParaRPr lang="en-US" sz="2800" dirty="0" smtClean="0"/>
          </a:p>
        </p:txBody>
      </p:sp>
    </p:spTree>
    <p:extLst>
      <p:ext uri="{BB962C8B-B14F-4D97-AF65-F5344CB8AC3E}">
        <p14:creationId xmlns:p14="http://schemas.microsoft.com/office/powerpoint/2010/main" val="19501657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p:txBody>
          <a:bodyPr/>
          <a:lstStyle/>
          <a:p>
            <a:r>
              <a:rPr lang="en-US" dirty="0" smtClean="0"/>
              <a:t>Disclaimer</a:t>
            </a:r>
          </a:p>
        </p:txBody>
      </p:sp>
      <p:sp>
        <p:nvSpPr>
          <p:cNvPr id="16388" name="Rectangle 3"/>
          <p:cNvSpPr>
            <a:spLocks noGrp="1" noChangeArrowheads="1"/>
          </p:cNvSpPr>
          <p:nvPr>
            <p:ph type="body" idx="1"/>
          </p:nvPr>
        </p:nvSpPr>
        <p:spPr>
          <a:xfrm>
            <a:off x="276225" y="1581150"/>
            <a:ext cx="8607425" cy="4743450"/>
          </a:xfrm>
        </p:spPr>
        <p:txBody>
          <a:bodyPr/>
          <a:lstStyle/>
          <a:p>
            <a:r>
              <a:rPr lang="en-US" dirty="0" smtClean="0"/>
              <a:t>Views expressed in this brief do not necessarily represent those of the US government</a:t>
            </a:r>
          </a:p>
          <a:p>
            <a:pPr marL="0" indent="0">
              <a:buNone/>
            </a:pPr>
            <a:endParaRPr lang="en-US" dirty="0" smtClean="0"/>
          </a:p>
        </p:txBody>
      </p:sp>
    </p:spTree>
    <p:extLst>
      <p:ext uri="{BB962C8B-B14F-4D97-AF65-F5344CB8AC3E}">
        <p14:creationId xmlns:p14="http://schemas.microsoft.com/office/powerpoint/2010/main" val="5627446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Intel </a:t>
            </a:r>
            <a:r>
              <a:rPr lang="en-US" dirty="0" smtClean="0"/>
              <a:t>Brief (theoretical)</a:t>
            </a:r>
            <a:endParaRPr lang="en-US" dirty="0"/>
          </a:p>
        </p:txBody>
      </p:sp>
      <p:sp>
        <p:nvSpPr>
          <p:cNvPr id="3" name="Content Placeholder 2"/>
          <p:cNvSpPr>
            <a:spLocks noGrp="1"/>
          </p:cNvSpPr>
          <p:nvPr>
            <p:ph idx="1"/>
          </p:nvPr>
        </p:nvSpPr>
        <p:spPr/>
        <p:txBody>
          <a:bodyPr/>
          <a:lstStyle/>
          <a:p>
            <a:r>
              <a:rPr lang="en-US" dirty="0" smtClean="0"/>
              <a:t>China masses for an unexpected invasion of Taiwan</a:t>
            </a:r>
          </a:p>
          <a:p>
            <a:r>
              <a:rPr lang="en-US" dirty="0" smtClean="0"/>
              <a:t>Recent months have seen massive protests demanding democracy after revelations of high level corruption</a:t>
            </a:r>
          </a:p>
          <a:p>
            <a:r>
              <a:rPr lang="en-US" dirty="0" smtClean="0"/>
              <a:t>US has insufficient forces in the region to guarantee the security of Taiwan and counter A2AD: JCS recommend a limited nuclear strike on massing Chinese forces</a:t>
            </a:r>
            <a:endParaRPr lang="en-US" dirty="0"/>
          </a:p>
        </p:txBody>
      </p:sp>
    </p:spTree>
    <p:extLst>
      <p:ext uri="{BB962C8B-B14F-4D97-AF65-F5344CB8AC3E}">
        <p14:creationId xmlns:p14="http://schemas.microsoft.com/office/powerpoint/2010/main" val="8976054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dirty="0" smtClean="0"/>
              <a:t>Limited Nuclear Theory</a:t>
            </a:r>
            <a:endParaRPr lang="en-US" sz="3500" dirty="0"/>
          </a:p>
        </p:txBody>
      </p:sp>
      <p:sp>
        <p:nvSpPr>
          <p:cNvPr id="7" name="Content Placeholder 2"/>
          <p:cNvSpPr>
            <a:spLocks noGrp="1"/>
          </p:cNvSpPr>
          <p:nvPr>
            <p:ph idx="1"/>
          </p:nvPr>
        </p:nvSpPr>
        <p:spPr>
          <a:xfrm>
            <a:off x="609600" y="1600200"/>
            <a:ext cx="8382000" cy="4795837"/>
          </a:xfrm>
        </p:spPr>
        <p:txBody>
          <a:bodyPr/>
          <a:lstStyle/>
          <a:p>
            <a:r>
              <a:rPr lang="en-US" dirty="0" smtClean="0"/>
              <a:t>“Inflicting a limited amount of punishment sufficiently credible that the adversary no longer finds it worthwhile to continue the confrontation”</a:t>
            </a:r>
          </a:p>
          <a:p>
            <a:r>
              <a:rPr lang="en-US" dirty="0" smtClean="0"/>
              <a:t>Total nuclear war is inherently irrational: </a:t>
            </a:r>
            <a:r>
              <a:rPr lang="en-US" dirty="0" smtClean="0">
                <a:solidFill>
                  <a:srgbClr val="FF0000"/>
                </a:solidFill>
              </a:rPr>
              <a:t>with secure adversaries.</a:t>
            </a:r>
            <a:endParaRPr lang="en-US" dirty="0" smtClean="0"/>
          </a:p>
          <a:p>
            <a:r>
              <a:rPr lang="en-US" dirty="0" smtClean="0"/>
              <a:t>Information/intelligence is crucial:</a:t>
            </a:r>
            <a:r>
              <a:rPr lang="en-US" dirty="0">
                <a:solidFill>
                  <a:srgbClr val="FF0000"/>
                </a:solidFill>
              </a:rPr>
              <a:t> </a:t>
            </a:r>
            <a:r>
              <a:rPr lang="en-US" dirty="0" smtClean="0">
                <a:solidFill>
                  <a:srgbClr val="FF0000"/>
                </a:solidFill>
              </a:rPr>
              <a:t>effectively advertising is imperative.</a:t>
            </a:r>
            <a:endParaRPr lang="en-US" dirty="0" smtClean="0"/>
          </a:p>
          <a:p>
            <a:r>
              <a:rPr lang="en-US" dirty="0" smtClean="0"/>
              <a:t>States prefer relatively smaller, less-destructive options</a:t>
            </a:r>
          </a:p>
        </p:txBody>
      </p:sp>
    </p:spTree>
    <p:extLst>
      <p:ext uri="{BB962C8B-B14F-4D97-AF65-F5344CB8AC3E}">
        <p14:creationId xmlns:p14="http://schemas.microsoft.com/office/powerpoint/2010/main" val="23527728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dirty="0" smtClean="0"/>
              <a:t>Limited Nuclear Theory</a:t>
            </a:r>
            <a:endParaRPr lang="en-US" sz="35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5897" y="2286000"/>
            <a:ext cx="8536469" cy="1833561"/>
          </a:xfrm>
          <a:prstGeom prst="rect">
            <a:avLst/>
          </a:prstGeom>
          <a:noFill/>
          <a:ln w="9525">
            <a:solidFill>
              <a:schemeClr val="accent1"/>
            </a:solidFill>
            <a:miter lim="800000"/>
            <a:headEnd/>
            <a:tailEnd/>
          </a:ln>
          <a:extLst>
            <a:ext uri="{909E8E84-426E-40DD-AFC4-6F175D3DCCD1}">
              <a14:hiddenFill xmlns:a14="http://schemas.microsoft.com/office/drawing/2010/main">
                <a:solidFill>
                  <a:schemeClr val="accent1"/>
                </a:solidFill>
              </a14:hiddenFill>
            </a:ext>
          </a:extLst>
        </p:spPr>
      </p:pic>
      <p:sp>
        <p:nvSpPr>
          <p:cNvPr id="3" name="TextBox 2"/>
          <p:cNvSpPr txBox="1"/>
          <p:nvPr/>
        </p:nvSpPr>
        <p:spPr>
          <a:xfrm>
            <a:off x="275897" y="4800600"/>
            <a:ext cx="8536469" cy="954107"/>
          </a:xfrm>
          <a:prstGeom prst="rect">
            <a:avLst/>
          </a:prstGeom>
          <a:noFill/>
          <a:ln>
            <a:solidFill>
              <a:schemeClr val="accent1"/>
            </a:solidFill>
          </a:ln>
        </p:spPr>
        <p:txBody>
          <a:bodyPr wrap="square" rtlCol="0">
            <a:spAutoFit/>
          </a:bodyPr>
          <a:lstStyle/>
          <a:p>
            <a:r>
              <a:rPr lang="en-US" sz="2800"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 represents the adversary accepting the status quo and ending the conflict on the given terms</a:t>
            </a:r>
            <a:endParaRPr lang="en-US" sz="2800"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5" name="Straight Arrow Connector 4"/>
          <p:cNvCxnSpPr/>
          <p:nvPr/>
        </p:nvCxnSpPr>
        <p:spPr bwMode="auto">
          <a:xfrm flipV="1">
            <a:off x="2057400" y="3124200"/>
            <a:ext cx="381000" cy="1676400"/>
          </a:xfrm>
          <a:prstGeom prst="straightConnector1">
            <a:avLst/>
          </a:prstGeom>
          <a:solidFill>
            <a:schemeClr val="accent1"/>
          </a:solidFill>
          <a:ln w="12700" cap="flat" cmpd="sng" algn="ctr">
            <a:solidFill>
              <a:schemeClr val="accent1"/>
            </a:solidFill>
            <a:prstDash val="solid"/>
            <a:round/>
            <a:headEnd type="none" w="sm" len="sm"/>
            <a:tailEnd type="triangle"/>
          </a:ln>
          <a:effectLst/>
        </p:spPr>
      </p:cxnSp>
    </p:spTree>
    <p:extLst>
      <p:ext uri="{BB962C8B-B14F-4D97-AF65-F5344CB8AC3E}">
        <p14:creationId xmlns:p14="http://schemas.microsoft.com/office/powerpoint/2010/main" val="15739028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86014" y="4191000"/>
            <a:ext cx="8565622" cy="1859441"/>
          </a:xfrm>
          <a:prstGeom prst="rect">
            <a:avLst/>
          </a:prstGeom>
        </p:spPr>
      </p:pic>
      <p:sp>
        <p:nvSpPr>
          <p:cNvPr id="2" name="Title 1"/>
          <p:cNvSpPr>
            <a:spLocks noGrp="1"/>
          </p:cNvSpPr>
          <p:nvPr>
            <p:ph type="title"/>
          </p:nvPr>
        </p:nvSpPr>
        <p:spPr/>
        <p:txBody>
          <a:bodyPr/>
          <a:lstStyle/>
          <a:p>
            <a:r>
              <a:rPr lang="en-US" dirty="0" smtClean="0"/>
              <a:t>Keeping it Limited</a:t>
            </a:r>
            <a:endParaRPr lang="en-US" dirty="0"/>
          </a:p>
        </p:txBody>
      </p:sp>
      <p:sp>
        <p:nvSpPr>
          <p:cNvPr id="3" name="Content Placeholder 2"/>
          <p:cNvSpPr>
            <a:spLocks noGrp="1"/>
          </p:cNvSpPr>
          <p:nvPr>
            <p:ph idx="1"/>
          </p:nvPr>
        </p:nvSpPr>
        <p:spPr/>
        <p:txBody>
          <a:bodyPr/>
          <a:lstStyle/>
          <a:p>
            <a:r>
              <a:rPr lang="en-US" dirty="0" smtClean="0"/>
              <a:t>We can remain static on the limited model </a:t>
            </a:r>
            <a:r>
              <a:rPr lang="en-US" dirty="0" smtClean="0"/>
              <a:t>if internal </a:t>
            </a:r>
            <a:r>
              <a:rPr lang="en-US" dirty="0" smtClean="0"/>
              <a:t>power structures are maintained </a:t>
            </a:r>
            <a:r>
              <a:rPr lang="en-US" i="1" dirty="0" smtClean="0">
                <a:solidFill>
                  <a:srgbClr val="FF0000"/>
                </a:solidFill>
              </a:rPr>
              <a:t>and </a:t>
            </a:r>
            <a:r>
              <a:rPr lang="en-US" dirty="0" smtClean="0"/>
              <a:t>ambiguity is limited</a:t>
            </a:r>
            <a:endParaRPr lang="en-US" i="1" dirty="0" smtClean="0">
              <a:solidFill>
                <a:srgbClr val="FF0000"/>
              </a:solidFill>
            </a:endParaRPr>
          </a:p>
          <a:p>
            <a:r>
              <a:rPr lang="en-US" dirty="0" smtClean="0"/>
              <a:t>With </a:t>
            </a:r>
            <a:r>
              <a:rPr lang="en-US" dirty="0" smtClean="0"/>
              <a:t>ambiguity, traditional risks are </a:t>
            </a:r>
            <a:r>
              <a:rPr lang="en-US" dirty="0" smtClean="0"/>
              <a:t>maintained. Goal is to “compel the adversary to Q”</a:t>
            </a:r>
            <a:endParaRPr lang="en-US" dirty="0" smtClean="0"/>
          </a:p>
          <a:p>
            <a:pPr lvl="1"/>
            <a:endParaRPr lang="en-US" dirty="0"/>
          </a:p>
        </p:txBody>
      </p:sp>
      <p:sp>
        <p:nvSpPr>
          <p:cNvPr id="5" name="Rectangle 4"/>
          <p:cNvSpPr/>
          <p:nvPr/>
        </p:nvSpPr>
        <p:spPr bwMode="auto">
          <a:xfrm>
            <a:off x="1143000" y="5390117"/>
            <a:ext cx="7620000" cy="629683"/>
          </a:xfrm>
          <a:prstGeom prst="rect">
            <a:avLst/>
          </a:prstGeom>
          <a:solidFill>
            <a:schemeClr val="tx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A27C"/>
              </a:solidFill>
              <a:effectLst/>
              <a:latin typeface="Arial Narrow" pitchFamily="34" charset="0"/>
            </a:endParaRPr>
          </a:p>
        </p:txBody>
      </p:sp>
      <p:sp>
        <p:nvSpPr>
          <p:cNvPr id="8" name="Content Placeholder 2"/>
          <p:cNvSpPr txBox="1">
            <a:spLocks/>
          </p:cNvSpPr>
          <p:nvPr/>
        </p:nvSpPr>
        <p:spPr bwMode="auto">
          <a:xfrm>
            <a:off x="-152400" y="5562600"/>
            <a:ext cx="9525000" cy="1909762"/>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lvl1pPr marL="352425" indent="-352425" algn="l" rtl="0" eaLnBrk="1" fontAlgn="base" hangingPunct="1">
              <a:lnSpc>
                <a:spcPct val="100000"/>
              </a:lnSpc>
              <a:spcBef>
                <a:spcPts val="600"/>
              </a:spcBef>
              <a:spcAft>
                <a:spcPts val="600"/>
              </a:spcAft>
              <a:buClr>
                <a:schemeClr val="tx2"/>
              </a:buClr>
              <a:buSzPct val="125000"/>
              <a:buChar char="–"/>
              <a:tabLst>
                <a:tab pos="8064500" algn="l"/>
              </a:tabLst>
              <a:defRPr sz="2800" b="1">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defRPr>
            </a:lvl1pPr>
            <a:lvl2pPr marL="804863" indent="-338138" algn="l" rtl="0" eaLnBrk="1" fontAlgn="base" hangingPunct="1">
              <a:lnSpc>
                <a:spcPct val="100000"/>
              </a:lnSpc>
              <a:spcBef>
                <a:spcPts val="600"/>
              </a:spcBef>
              <a:spcAft>
                <a:spcPts val="600"/>
              </a:spcAft>
              <a:buClr>
                <a:schemeClr val="tx2"/>
              </a:buClr>
              <a:buSzPct val="125000"/>
              <a:buChar char="–"/>
              <a:tabLst>
                <a:tab pos="8064500" algn="l"/>
              </a:tabLst>
              <a:defRPr sz="2400" b="1">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2pPr>
            <a:lvl3pPr marL="1262063" indent="-342900" algn="l" rtl="0" eaLnBrk="1" fontAlgn="base" hangingPunct="1">
              <a:lnSpc>
                <a:spcPct val="100000"/>
              </a:lnSpc>
              <a:spcBef>
                <a:spcPts val="600"/>
              </a:spcBef>
              <a:spcAft>
                <a:spcPts val="600"/>
              </a:spcAft>
              <a:buClr>
                <a:schemeClr val="tx2"/>
              </a:buClr>
              <a:buSzPct val="125000"/>
              <a:buChar char="–"/>
              <a:tabLst>
                <a:tab pos="8064500" algn="l"/>
              </a:tabLst>
              <a:defRPr sz="2400" b="1">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3pPr>
            <a:lvl4pPr marL="1719263" indent="-342900" algn="l" rtl="0" eaLnBrk="1" fontAlgn="base" hangingPunct="1">
              <a:lnSpc>
                <a:spcPct val="100000"/>
              </a:lnSpc>
              <a:spcBef>
                <a:spcPts val="600"/>
              </a:spcBef>
              <a:spcAft>
                <a:spcPts val="600"/>
              </a:spcAft>
              <a:buClr>
                <a:schemeClr val="tx2"/>
              </a:buClr>
              <a:buSzPct val="125000"/>
              <a:buFont typeface="Arial Narrow" pitchFamily="34" charset="0"/>
              <a:buChar char="–"/>
              <a:tabLst>
                <a:tab pos="8064500" algn="l"/>
              </a:tabLst>
              <a:defRPr sz="2400" b="1">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4pPr>
            <a:lvl5pPr marL="2173288" indent="-339725" algn="l" rtl="0" eaLnBrk="1" fontAlgn="base" hangingPunct="1">
              <a:lnSpc>
                <a:spcPct val="100000"/>
              </a:lnSpc>
              <a:spcBef>
                <a:spcPts val="600"/>
              </a:spcBef>
              <a:spcAft>
                <a:spcPts val="600"/>
              </a:spcAft>
              <a:buClr>
                <a:schemeClr val="tx2"/>
              </a:buClr>
              <a:buSzPct val="125000"/>
              <a:buFont typeface="Arial Narrow" pitchFamily="34" charset="0"/>
              <a:buChar char="–"/>
              <a:tabLst>
                <a:tab pos="8064500" algn="l"/>
              </a:tabLst>
              <a:defRPr sz="2400" b="1">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5pPr>
            <a:lvl6pPr marL="2519363" indent="-228600" algn="l" rtl="0" eaLnBrk="1" fontAlgn="base" hangingPunct="1">
              <a:spcBef>
                <a:spcPct val="20000"/>
              </a:spcBef>
              <a:spcAft>
                <a:spcPct val="0"/>
              </a:spcAft>
              <a:buChar char="»"/>
              <a:tabLst>
                <a:tab pos="8064500" algn="l"/>
              </a:tabLst>
              <a:defRPr sz="2000">
                <a:solidFill>
                  <a:schemeClr val="tx1"/>
                </a:solidFill>
                <a:latin typeface="+mn-lt"/>
              </a:defRPr>
            </a:lvl6pPr>
            <a:lvl7pPr marL="2976563" indent="-228600" algn="l" rtl="0" eaLnBrk="1" fontAlgn="base" hangingPunct="1">
              <a:spcBef>
                <a:spcPct val="20000"/>
              </a:spcBef>
              <a:spcAft>
                <a:spcPct val="0"/>
              </a:spcAft>
              <a:buChar char="»"/>
              <a:tabLst>
                <a:tab pos="8064500" algn="l"/>
              </a:tabLst>
              <a:defRPr sz="2000">
                <a:solidFill>
                  <a:schemeClr val="tx1"/>
                </a:solidFill>
                <a:latin typeface="+mn-lt"/>
              </a:defRPr>
            </a:lvl7pPr>
            <a:lvl8pPr marL="3433763" indent="-228600" algn="l" rtl="0" eaLnBrk="1" fontAlgn="base" hangingPunct="1">
              <a:spcBef>
                <a:spcPct val="20000"/>
              </a:spcBef>
              <a:spcAft>
                <a:spcPct val="0"/>
              </a:spcAft>
              <a:buChar char="»"/>
              <a:tabLst>
                <a:tab pos="8064500" algn="l"/>
              </a:tabLst>
              <a:defRPr sz="2000">
                <a:solidFill>
                  <a:schemeClr val="tx1"/>
                </a:solidFill>
                <a:latin typeface="+mn-lt"/>
              </a:defRPr>
            </a:lvl8pPr>
            <a:lvl9pPr marL="3890963" indent="-228600" algn="l" rtl="0" eaLnBrk="1" fontAlgn="base" hangingPunct="1">
              <a:spcBef>
                <a:spcPct val="20000"/>
              </a:spcBef>
              <a:spcAft>
                <a:spcPct val="0"/>
              </a:spcAft>
              <a:buChar char="»"/>
              <a:tabLst>
                <a:tab pos="8064500" algn="l"/>
              </a:tabLst>
              <a:defRPr sz="2000">
                <a:solidFill>
                  <a:schemeClr val="tx1"/>
                </a:solidFill>
                <a:latin typeface="+mn-lt"/>
              </a:defRPr>
            </a:lvl9pPr>
          </a:lstStyle>
          <a:p>
            <a:pPr lvl="1"/>
            <a:r>
              <a:rPr lang="en-US" sz="2200" kern="0" dirty="0" err="1" smtClean="0">
                <a:solidFill>
                  <a:srgbClr val="FF0000"/>
                </a:solidFill>
              </a:rPr>
              <a:t>SecDef</a:t>
            </a:r>
            <a:r>
              <a:rPr lang="en-US" sz="2200" kern="0" dirty="0" smtClean="0">
                <a:solidFill>
                  <a:srgbClr val="FF0000"/>
                </a:solidFill>
              </a:rPr>
              <a:t> </a:t>
            </a:r>
            <a:r>
              <a:rPr lang="en-US" sz="2200" kern="0" dirty="0" err="1" smtClean="0">
                <a:solidFill>
                  <a:srgbClr val="FF0000"/>
                </a:solidFill>
              </a:rPr>
              <a:t>Mattis</a:t>
            </a:r>
            <a:r>
              <a:rPr lang="en-US" sz="2200" kern="0" dirty="0" smtClean="0">
                <a:solidFill>
                  <a:srgbClr val="FF0000"/>
                </a:solidFill>
              </a:rPr>
              <a:t>: “First use may occur as last resort of self-defense”</a:t>
            </a:r>
            <a:endParaRPr lang="en-US" sz="2200" kern="0" dirty="0" smtClean="0">
              <a:solidFill>
                <a:srgbClr val="FF0000"/>
              </a:solidFill>
            </a:endParaRPr>
          </a:p>
        </p:txBody>
      </p:sp>
    </p:spTree>
    <p:extLst>
      <p:ext uri="{BB962C8B-B14F-4D97-AF65-F5344CB8AC3E}">
        <p14:creationId xmlns:p14="http://schemas.microsoft.com/office/powerpoint/2010/main" val="39369419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Motivating Factors</a:t>
            </a:r>
            <a:endParaRPr lang="en-US" dirty="0"/>
          </a:p>
        </p:txBody>
      </p:sp>
      <p:sp>
        <p:nvSpPr>
          <p:cNvPr id="6" name="Content Placeholder 5"/>
          <p:cNvSpPr>
            <a:spLocks noGrp="1"/>
          </p:cNvSpPr>
          <p:nvPr>
            <p:ph idx="1"/>
          </p:nvPr>
        </p:nvSpPr>
        <p:spPr>
          <a:xfrm>
            <a:off x="381000" y="1371600"/>
            <a:ext cx="8382000" cy="4795837"/>
          </a:xfrm>
        </p:spPr>
        <p:txBody>
          <a:bodyPr/>
          <a:lstStyle/>
          <a:p>
            <a:r>
              <a:rPr lang="en-US" dirty="0" smtClean="0"/>
              <a:t>Adversary Goals</a:t>
            </a:r>
          </a:p>
          <a:p>
            <a:pPr lvl="1"/>
            <a:r>
              <a:rPr lang="en-US" dirty="0" smtClean="0"/>
              <a:t>1: Maintain internal </a:t>
            </a:r>
            <a:r>
              <a:rPr lang="en-US" dirty="0" smtClean="0"/>
              <a:t>power: </a:t>
            </a:r>
            <a:r>
              <a:rPr lang="en-US" dirty="0" smtClean="0">
                <a:solidFill>
                  <a:srgbClr val="FF0000"/>
                </a:solidFill>
              </a:rPr>
              <a:t>“clear rationality”</a:t>
            </a:r>
            <a:endParaRPr lang="en-US" dirty="0" smtClean="0">
              <a:solidFill>
                <a:srgbClr val="FF0000"/>
              </a:solidFill>
            </a:endParaRPr>
          </a:p>
          <a:p>
            <a:pPr lvl="1"/>
            <a:r>
              <a:rPr lang="en-US" dirty="0" smtClean="0"/>
              <a:t>2: Expand regional prowess</a:t>
            </a:r>
          </a:p>
          <a:p>
            <a:pPr lvl="1"/>
            <a:r>
              <a:rPr lang="en-US" dirty="0" smtClean="0"/>
              <a:t>Assumption: nationalism is a tool for modern authoritarians, not a motivating factor</a:t>
            </a:r>
          </a:p>
          <a:p>
            <a:pPr lvl="1"/>
            <a:r>
              <a:rPr lang="en-US" dirty="0" smtClean="0"/>
              <a:t>Access to information is key towards determining if these goals are threatened.</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4705350"/>
            <a:ext cx="2970736" cy="1847849"/>
          </a:xfrm>
          <a:prstGeom prst="rect">
            <a:avLst/>
          </a:prstGeom>
          <a:ln>
            <a:solidFill>
              <a:schemeClr val="accent1"/>
            </a:solidFill>
          </a:ln>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3587" y="4705350"/>
            <a:ext cx="3306213" cy="1847850"/>
          </a:xfrm>
          <a:prstGeom prst="rect">
            <a:avLst/>
          </a:prstGeom>
          <a:ln>
            <a:solidFill>
              <a:schemeClr val="accent1"/>
            </a:solidFill>
          </a:ln>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4705349"/>
            <a:ext cx="2466975" cy="1847850"/>
          </a:xfrm>
          <a:prstGeom prst="rect">
            <a:avLst/>
          </a:prstGeom>
          <a:ln>
            <a:solidFill>
              <a:schemeClr val="accent1"/>
            </a:solidFill>
          </a:ln>
        </p:spPr>
      </p:pic>
    </p:spTree>
    <p:extLst>
      <p:ext uri="{BB962C8B-B14F-4D97-AF65-F5344CB8AC3E}">
        <p14:creationId xmlns:p14="http://schemas.microsoft.com/office/powerpoint/2010/main" val="37043409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FOOTSTOMPS:</a:t>
            </a:r>
          </a:p>
          <a:p>
            <a:pPr lvl="1"/>
            <a:r>
              <a:rPr lang="en-US" dirty="0" smtClean="0"/>
              <a:t>“If one goes up, they all go up” is a dangerous misconception</a:t>
            </a:r>
          </a:p>
          <a:p>
            <a:pPr lvl="2"/>
            <a:r>
              <a:rPr lang="en-US" dirty="0" smtClean="0"/>
              <a:t>Attitude is completely opposite to the US nuclear attack structure</a:t>
            </a:r>
          </a:p>
          <a:p>
            <a:pPr lvl="1"/>
            <a:r>
              <a:rPr lang="en-US" dirty="0" smtClean="0"/>
              <a:t>Game theory always dictates that the safest course of action </a:t>
            </a:r>
            <a:r>
              <a:rPr lang="en-US" dirty="0"/>
              <a:t>is </a:t>
            </a:r>
            <a:r>
              <a:rPr lang="en-US" dirty="0" smtClean="0"/>
              <a:t>to </a:t>
            </a:r>
            <a:r>
              <a:rPr lang="en-US" i="1" u="sng" dirty="0" smtClean="0"/>
              <a:t>not</a:t>
            </a:r>
            <a:r>
              <a:rPr lang="en-US" dirty="0" smtClean="0"/>
              <a:t> </a:t>
            </a:r>
            <a:r>
              <a:rPr lang="en-US" dirty="0"/>
              <a:t>launch </a:t>
            </a:r>
            <a:r>
              <a:rPr lang="en-US" dirty="0" smtClean="0"/>
              <a:t>nuclear weapons</a:t>
            </a:r>
          </a:p>
          <a:p>
            <a:pPr lvl="1"/>
            <a:r>
              <a:rPr lang="en-US" dirty="0" smtClean="0"/>
              <a:t>The </a:t>
            </a:r>
            <a:r>
              <a:rPr lang="en-US" i="1" u="sng" dirty="0" smtClean="0"/>
              <a:t>ability</a:t>
            </a:r>
            <a:r>
              <a:rPr lang="en-US" dirty="0" smtClean="0"/>
              <a:t> to launch nuclear weapons may be more important than the explosions themselves</a:t>
            </a:r>
          </a:p>
          <a:p>
            <a:endParaRPr lang="en-US" dirty="0"/>
          </a:p>
        </p:txBody>
      </p:sp>
      <p:sp>
        <p:nvSpPr>
          <p:cNvPr id="5" name="Title 1"/>
          <p:cNvSpPr txBox="1">
            <a:spLocks/>
          </p:cNvSpPr>
          <p:nvPr/>
        </p:nvSpPr>
        <p:spPr bwMode="auto">
          <a:xfrm>
            <a:off x="457200" y="122829"/>
            <a:ext cx="8229600" cy="1143000"/>
          </a:xfrm>
          <a:prstGeom prst="rect">
            <a:avLst/>
          </a:prstGeom>
          <a:noFill/>
          <a:ln w="12700">
            <a:noFill/>
            <a:miter lim="800000"/>
            <a:headEnd/>
            <a:tailEnd/>
          </a:ln>
          <a:effectLst/>
        </p:spPr>
        <p:txBody>
          <a:bodyPr vert="horz" wrap="square" lIns="90488" tIns="44450" rIns="90488" bIns="44450" numCol="1" anchor="ctr" anchorCtr="1" compatLnSpc="1">
            <a:prstTxWarp prst="textNoShape">
              <a:avLst/>
            </a:prstTxWarp>
          </a:bodyPr>
          <a:lstStyle>
            <a:lvl1pPr algn="ctr" rtl="0" eaLnBrk="1" fontAlgn="base" hangingPunct="1">
              <a:lnSpc>
                <a:spcPts val="4000"/>
              </a:lnSpc>
              <a:spcBef>
                <a:spcPct val="0"/>
              </a:spcBef>
              <a:spcAft>
                <a:spcPct val="0"/>
              </a:spcAft>
              <a:defRPr sz="3600" b="1">
                <a:solidFill>
                  <a:schemeClr val="tx2"/>
                </a:solidFill>
                <a:effectLst>
                  <a:outerShdw blurRad="38100" dist="38100" dir="2700000" algn="tl">
                    <a:srgbClr val="000000">
                      <a:alpha val="43137"/>
                    </a:srgbClr>
                  </a:outerShdw>
                </a:effectLst>
                <a:latin typeface="+mj-lt"/>
                <a:ea typeface="+mj-ea"/>
                <a:cs typeface="+mj-cs"/>
              </a:defRPr>
            </a:lvl1pPr>
            <a:lvl2pPr algn="ctr" rtl="0" eaLnBrk="1" fontAlgn="base" hangingPunct="1">
              <a:lnSpc>
                <a:spcPct val="85000"/>
              </a:lnSpc>
              <a:spcBef>
                <a:spcPct val="0"/>
              </a:spcBef>
              <a:spcAft>
                <a:spcPct val="0"/>
              </a:spcAft>
              <a:defRPr sz="3600" b="1">
                <a:solidFill>
                  <a:schemeClr val="tx2"/>
                </a:solidFill>
                <a:effectLst>
                  <a:outerShdw blurRad="38100" dist="38100" dir="2700000" algn="tl">
                    <a:srgbClr val="000000"/>
                  </a:outerShdw>
                </a:effectLst>
                <a:latin typeface="Arial" charset="0"/>
              </a:defRPr>
            </a:lvl2pPr>
            <a:lvl3pPr algn="ctr" rtl="0" eaLnBrk="1" fontAlgn="base" hangingPunct="1">
              <a:lnSpc>
                <a:spcPct val="85000"/>
              </a:lnSpc>
              <a:spcBef>
                <a:spcPct val="0"/>
              </a:spcBef>
              <a:spcAft>
                <a:spcPct val="0"/>
              </a:spcAft>
              <a:defRPr sz="3600" b="1">
                <a:solidFill>
                  <a:schemeClr val="tx2"/>
                </a:solidFill>
                <a:effectLst>
                  <a:outerShdw blurRad="38100" dist="38100" dir="2700000" algn="tl">
                    <a:srgbClr val="000000"/>
                  </a:outerShdw>
                </a:effectLst>
                <a:latin typeface="Arial" charset="0"/>
              </a:defRPr>
            </a:lvl3pPr>
            <a:lvl4pPr algn="ctr" rtl="0" eaLnBrk="1" fontAlgn="base" hangingPunct="1">
              <a:lnSpc>
                <a:spcPct val="85000"/>
              </a:lnSpc>
              <a:spcBef>
                <a:spcPct val="0"/>
              </a:spcBef>
              <a:spcAft>
                <a:spcPct val="0"/>
              </a:spcAft>
              <a:defRPr sz="3600" b="1">
                <a:solidFill>
                  <a:schemeClr val="tx2"/>
                </a:solidFill>
                <a:effectLst>
                  <a:outerShdw blurRad="38100" dist="38100" dir="2700000" algn="tl">
                    <a:srgbClr val="000000"/>
                  </a:outerShdw>
                </a:effectLst>
                <a:latin typeface="Arial" charset="0"/>
              </a:defRPr>
            </a:lvl4pPr>
            <a:lvl5pPr algn="ctr" rtl="0" eaLnBrk="1" fontAlgn="base" hangingPunct="1">
              <a:lnSpc>
                <a:spcPct val="85000"/>
              </a:lnSpc>
              <a:spcBef>
                <a:spcPct val="0"/>
              </a:spcBef>
              <a:spcAft>
                <a:spcPct val="0"/>
              </a:spcAft>
              <a:defRPr sz="3600" b="1">
                <a:solidFill>
                  <a:schemeClr val="tx2"/>
                </a:solidFill>
                <a:effectLst>
                  <a:outerShdw blurRad="38100" dist="38100" dir="2700000" algn="tl">
                    <a:srgbClr val="000000"/>
                  </a:outerShdw>
                </a:effectLst>
                <a:latin typeface="Arial" charset="0"/>
              </a:defRPr>
            </a:lvl5pPr>
            <a:lvl6pPr marL="457200" algn="ctr" rtl="0" eaLnBrk="1" fontAlgn="base" hangingPunct="1">
              <a:lnSpc>
                <a:spcPct val="85000"/>
              </a:lnSpc>
              <a:spcBef>
                <a:spcPct val="0"/>
              </a:spcBef>
              <a:spcAft>
                <a:spcPct val="0"/>
              </a:spcAft>
              <a:defRPr sz="3600" b="1">
                <a:solidFill>
                  <a:schemeClr val="tx2"/>
                </a:solidFill>
                <a:effectLst>
                  <a:outerShdw blurRad="38100" dist="38100" dir="2700000" algn="tl">
                    <a:srgbClr val="000000"/>
                  </a:outerShdw>
                </a:effectLst>
                <a:latin typeface="Arial" charset="0"/>
              </a:defRPr>
            </a:lvl6pPr>
            <a:lvl7pPr marL="914400" algn="ctr" rtl="0" eaLnBrk="1" fontAlgn="base" hangingPunct="1">
              <a:lnSpc>
                <a:spcPct val="85000"/>
              </a:lnSpc>
              <a:spcBef>
                <a:spcPct val="0"/>
              </a:spcBef>
              <a:spcAft>
                <a:spcPct val="0"/>
              </a:spcAft>
              <a:defRPr sz="3600" b="1">
                <a:solidFill>
                  <a:schemeClr val="tx2"/>
                </a:solidFill>
                <a:effectLst>
                  <a:outerShdw blurRad="38100" dist="38100" dir="2700000" algn="tl">
                    <a:srgbClr val="000000"/>
                  </a:outerShdw>
                </a:effectLst>
                <a:latin typeface="Arial" charset="0"/>
              </a:defRPr>
            </a:lvl7pPr>
            <a:lvl8pPr marL="1371600" algn="ctr" rtl="0" eaLnBrk="1" fontAlgn="base" hangingPunct="1">
              <a:lnSpc>
                <a:spcPct val="85000"/>
              </a:lnSpc>
              <a:spcBef>
                <a:spcPct val="0"/>
              </a:spcBef>
              <a:spcAft>
                <a:spcPct val="0"/>
              </a:spcAft>
              <a:defRPr sz="3600" b="1">
                <a:solidFill>
                  <a:schemeClr val="tx2"/>
                </a:solidFill>
                <a:effectLst>
                  <a:outerShdw blurRad="38100" dist="38100" dir="2700000" algn="tl">
                    <a:srgbClr val="000000"/>
                  </a:outerShdw>
                </a:effectLst>
                <a:latin typeface="Arial" charset="0"/>
              </a:defRPr>
            </a:lvl8pPr>
            <a:lvl9pPr marL="1828800" algn="ctr" rtl="0" eaLnBrk="1" fontAlgn="base" hangingPunct="1">
              <a:lnSpc>
                <a:spcPct val="85000"/>
              </a:lnSpc>
              <a:spcBef>
                <a:spcPct val="0"/>
              </a:spcBef>
              <a:spcAft>
                <a:spcPct val="0"/>
              </a:spcAft>
              <a:defRPr sz="3600" b="1">
                <a:solidFill>
                  <a:schemeClr val="tx2"/>
                </a:solidFill>
                <a:effectLst>
                  <a:outerShdw blurRad="38100" dist="38100" dir="2700000" algn="tl">
                    <a:srgbClr val="000000"/>
                  </a:outerShdw>
                </a:effectLst>
                <a:latin typeface="Arial" charset="0"/>
              </a:defRPr>
            </a:lvl9pPr>
          </a:lstStyle>
          <a:p>
            <a:r>
              <a:rPr lang="en-US" kern="0" dirty="0" smtClean="0">
                <a:latin typeface="Times New Roman" panose="02020603050405020304" pitchFamily="18" charset="0"/>
                <a:cs typeface="Times New Roman" panose="02020603050405020304" pitchFamily="18" charset="0"/>
              </a:rPr>
              <a:t>Briefing Example</a:t>
            </a:r>
          </a:p>
        </p:txBody>
      </p:sp>
    </p:spTree>
    <p:extLst>
      <p:ext uri="{BB962C8B-B14F-4D97-AF65-F5344CB8AC3E}">
        <p14:creationId xmlns:p14="http://schemas.microsoft.com/office/powerpoint/2010/main" val="1918362459"/>
      </p:ext>
    </p:extLst>
  </p:cSld>
  <p:clrMapOvr>
    <a:masterClrMapping/>
  </p:clrMapOvr>
  <p:timing>
    <p:tnLst>
      <p:par>
        <p:cTn id="1" dur="indefinite" restart="never" nodeType="tmRoot"/>
      </p:par>
    </p:tnLst>
  </p:timing>
</p:sld>
</file>

<file path=ppt/theme/theme1.xml><?xml version="1.0" encoding="utf-8"?>
<a:theme xmlns:a="http://schemas.openxmlformats.org/drawingml/2006/main" name="CBD_UNCLASSIFIED_Nellis_0508">
  <a:themeElements>
    <a:clrScheme name="">
      <a:dk1>
        <a:srgbClr val="000000"/>
      </a:dk1>
      <a:lt1>
        <a:srgbClr val="FFFFFF"/>
      </a:lt1>
      <a:dk2>
        <a:srgbClr val="000099"/>
      </a:dk2>
      <a:lt2>
        <a:srgbClr val="FFFF00"/>
      </a:lt2>
      <a:accent1>
        <a:srgbClr val="FF0000"/>
      </a:accent1>
      <a:accent2>
        <a:srgbClr val="00FF00"/>
      </a:accent2>
      <a:accent3>
        <a:srgbClr val="AAAACA"/>
      </a:accent3>
      <a:accent4>
        <a:srgbClr val="DADADA"/>
      </a:accent4>
      <a:accent5>
        <a:srgbClr val="FFAAAA"/>
      </a:accent5>
      <a:accent6>
        <a:srgbClr val="00E700"/>
      </a:accent6>
      <a:hlink>
        <a:srgbClr val="FF00FF"/>
      </a:hlink>
      <a:folHlink>
        <a:srgbClr val="FF9B03"/>
      </a:folHlink>
    </a:clrScheme>
    <a:fontScheme name="CBD Unclassified Template Jul 06">
      <a:majorFont>
        <a:latin typeface="Arial"/>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rgbClr val="FFA27C"/>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rgbClr val="FFA27C"/>
            </a:solidFill>
            <a:effectLst/>
            <a:latin typeface="Arial Narrow" pitchFamily="34" charset="0"/>
          </a:defRPr>
        </a:defPPr>
      </a:lstStyle>
    </a:lnDef>
  </a:objectDefaults>
  <a:extraClrSchemeLst>
    <a:extraClrScheme>
      <a:clrScheme name="CBD Unclassified Template Jul 06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BD Unclassified Template Jul 06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BD Unclassified Template Jul 06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BD Unclassified Template Jul 06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BD Unclassified Template Jul 06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BD Unclassified Template Jul 06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BD Unclassified Template Jul 06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B-52 Program - Wichita">
  <a:themeElements>
    <a:clrScheme name="1_B-52 Program - Wich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B-52 Program - Wich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B-52 Program - Wich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52 Program - Wich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52 Program - Wich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52 Program - Wich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52 Program - Wich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52 Program - Wich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52 Program - Wich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52 Program - Wich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52 Program - Wich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52 Program - Wich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52 Program - Wich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52 Program - Wich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14763</TotalTime>
  <Pages>2</Pages>
  <Words>1433</Words>
  <Application>Microsoft Office PowerPoint</Application>
  <PresentationFormat>On-screen Show (4:3)</PresentationFormat>
  <Paragraphs>123</Paragraphs>
  <Slides>17</Slides>
  <Notes>17</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17</vt:i4>
      </vt:variant>
    </vt:vector>
  </HeadingPairs>
  <TitlesOfParts>
    <vt:vector size="26" baseType="lpstr">
      <vt:lpstr>Arial</vt:lpstr>
      <vt:lpstr>Arial Narrow</vt:lpstr>
      <vt:lpstr>Calibri</vt:lpstr>
      <vt:lpstr>Times</vt:lpstr>
      <vt:lpstr>Times New Roman</vt:lpstr>
      <vt:lpstr>Wingdings</vt:lpstr>
      <vt:lpstr>CBD_UNCLASSIFIED_Nellis_0508</vt:lpstr>
      <vt:lpstr>Custom Design</vt:lpstr>
      <vt:lpstr>1_B-52 Program - Wichita</vt:lpstr>
      <vt:lpstr>PowerPoint Presentation</vt:lpstr>
      <vt:lpstr>Classification</vt:lpstr>
      <vt:lpstr>Disclaimer</vt:lpstr>
      <vt:lpstr>Intel Brief (theoretical)</vt:lpstr>
      <vt:lpstr>Limited Nuclear Theory</vt:lpstr>
      <vt:lpstr>Limited Nuclear Theory</vt:lpstr>
      <vt:lpstr>Keeping it Limited</vt:lpstr>
      <vt:lpstr>Motivating Factors</vt:lpstr>
      <vt:lpstr>PowerPoint Presentation</vt:lpstr>
      <vt:lpstr>Limited Variables</vt:lpstr>
      <vt:lpstr>Variables</vt:lpstr>
      <vt:lpstr>Variables (cont)</vt:lpstr>
      <vt:lpstr>Limited Model (w/Info)</vt:lpstr>
      <vt:lpstr>Limited Model (w/Ambiguity)</vt:lpstr>
      <vt:lpstr>Other Examples</vt:lpstr>
      <vt:lpstr>Policy Recommendations</vt:lpstr>
      <vt:lpstr>Questions? </vt:lpstr>
    </vt:vector>
  </TitlesOfParts>
  <Manager>Russell Everts</Manager>
  <Company>SDS International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AVS654A</dc:title>
  <dc:subject>SDS Approved Template No 1 - Scarfed</dc:subject>
  <dc:creator>Dilbert4</dc:creator>
  <dc:description>Approved July 1998</dc:description>
  <cp:lastModifiedBy>PRAISWATER, SHANE M Capt USAF AFGSC A58/A8P</cp:lastModifiedBy>
  <cp:revision>545</cp:revision>
  <cp:lastPrinted>2015-08-21T02:44:33Z</cp:lastPrinted>
  <dcterms:created xsi:type="dcterms:W3CDTF">1999-01-07T19:11:11Z</dcterms:created>
  <dcterms:modified xsi:type="dcterms:W3CDTF">2017-09-28T16:59:24Z</dcterms:modified>
  <cp:category>Class 98B</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hecked by">
    <vt:lpwstr>CWQAE</vt:lpwstr>
  </property>
  <property fmtid="{D5CDD505-2E9C-101B-9397-08002B2CF9AE}" pid="3" name="Date completed">
    <vt:filetime>1998-03-18T08:00:00Z</vt:filetime>
  </property>
</Properties>
</file>