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840" r:id="rId1"/>
  </p:sldMasterIdLst>
  <p:notesMasterIdLst>
    <p:notesMasterId r:id="rId14"/>
  </p:notesMasterIdLst>
  <p:sldIdLst>
    <p:sldId id="256" r:id="rId2"/>
    <p:sldId id="257" r:id="rId3"/>
    <p:sldId id="265" r:id="rId4"/>
    <p:sldId id="258" r:id="rId5"/>
    <p:sldId id="268" r:id="rId6"/>
    <p:sldId id="267" r:id="rId7"/>
    <p:sldId id="266" r:id="rId8"/>
    <p:sldId id="269" r:id="rId9"/>
    <p:sldId id="259" r:id="rId10"/>
    <p:sldId id="261" r:id="rId11"/>
    <p:sldId id="270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682"/>
  </p:normalViewPr>
  <p:slideViewPr>
    <p:cSldViewPr snapToGrid="0" snapToObjects="1">
      <p:cViewPr>
        <p:scale>
          <a:sx n="66" d="100"/>
          <a:sy n="66" d="100"/>
        </p:scale>
        <p:origin x="1232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C659B-74C8-BB47-87AA-78143CC80DA9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42195-AC22-9F4F-82B4-A80181361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4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42195-AC22-9F4F-82B4-A80181361C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69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Russia inherited about</a:t>
            </a:r>
            <a:r>
              <a:rPr lang="en-US" baseline="0" dirty="0" smtClean="0"/>
              <a:t> 75% of Soviet Union’s nuclear arsenal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However, the nuclear inheritances of the non-Russian successor states were nevertheless staggering.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While non-Russian republics lacked some key elements of a nuclear weapons program, like uranium enrichment or plutonium reprocessing, or warhead production, their technological and scientific capacity was certainly beyond your average nuclear aspirant.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42195-AC22-9F4F-82B4-A80181361C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26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r-IN" dirty="0" smtClean="0"/>
              <a:t>…</a:t>
            </a:r>
            <a:r>
              <a:rPr lang="en-US" dirty="0" smtClean="0"/>
              <a:t> the problem of course</a:t>
            </a:r>
            <a:r>
              <a:rPr lang="en-US" baseline="0" dirty="0" smtClean="0"/>
              <a:t> was that some of these units and some of these assets were associated with the former Soviet nuclear weapons complex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42195-AC22-9F4F-82B4-A80181361C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31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Nuclear deterrent position, the most marginal</a:t>
            </a:r>
            <a:r>
              <a:rPr lang="en-US" baseline="0" dirty="0" smtClean="0"/>
              <a:t> of the three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Throughout 1993 </a:t>
            </a:r>
          </a:p>
          <a:p>
            <a:pPr marL="628650" lvl="1" indent="-171450">
              <a:buFontTx/>
              <a:buChar char="-"/>
            </a:pPr>
            <a:r>
              <a:rPr lang="en-US" dirty="0" smtClean="0"/>
              <a:t>While</a:t>
            </a:r>
            <a:r>
              <a:rPr lang="en-US" baseline="0" dirty="0" smtClean="0"/>
              <a:t> the official position of Ukraine with US interlocutors remained nuclear renunciation conditional on guarantees and compensation</a:t>
            </a:r>
            <a:endParaRPr lang="en-US" dirty="0" smtClean="0"/>
          </a:p>
          <a:p>
            <a:pPr marL="628650" lvl="1" indent="-171450">
              <a:buFontTx/>
              <a:buChar char="-"/>
            </a:pPr>
            <a:r>
              <a:rPr lang="en-US" dirty="0" smtClean="0"/>
              <a:t>Internal debate transpired</a:t>
            </a:r>
            <a:r>
              <a:rPr lang="en-US" baseline="0" dirty="0" smtClean="0"/>
              <a:t> between the first and second positions.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42195-AC22-9F4F-82B4-A80181361C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13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42195-AC22-9F4F-82B4-A80181361C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64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000" baseline="0">
                <a:solidFill>
                  <a:schemeClr val="tx1"/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3EE7E11-00F5-B34D-89D2-99E7A327EA9E}" type="datetime1">
              <a:rPr lang="en-US" smtClean="0"/>
              <a:t>11/29/16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Stanton Nuclear Security Seminar, Washington, D.C.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58277-96C6-4F43-8136-AB42D2132B4B}" type="datetime1">
              <a:rPr lang="en-US" smtClean="0"/>
              <a:t>11/29/16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Stanton Nuclear Security Seminar, Washington, D.C.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5F7E5-2308-7142-BDA8-8E820AAEEA44}" type="datetime1">
              <a:rPr lang="en-US" smtClean="0"/>
              <a:t>11/29/16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Stanton Nuclear Security Seminar, Washington, D.C.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>
            <a:lvl1pPr>
              <a:defRPr sz="3600">
                <a:latin typeface="Garamond" charset="0"/>
                <a:ea typeface="Garamond" charset="0"/>
                <a:cs typeface="Garamond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Garamond" charset="0"/>
                <a:ea typeface="Garamond" charset="0"/>
                <a:cs typeface="Garamond" charset="0"/>
              </a:defRPr>
            </a:lvl1pPr>
            <a:lvl2pPr>
              <a:defRPr sz="2000">
                <a:latin typeface="Garamond" charset="0"/>
                <a:ea typeface="Garamond" charset="0"/>
                <a:cs typeface="Garamond" charset="0"/>
              </a:defRPr>
            </a:lvl2pPr>
            <a:lvl3pPr>
              <a:defRPr sz="1800">
                <a:latin typeface="Garamond" charset="0"/>
                <a:ea typeface="Garamond" charset="0"/>
                <a:cs typeface="Garamond" charset="0"/>
              </a:defRPr>
            </a:lvl3pPr>
            <a:lvl4pPr>
              <a:defRPr sz="1800">
                <a:latin typeface="Garamond" charset="0"/>
                <a:ea typeface="Garamond" charset="0"/>
                <a:cs typeface="Garamond" charset="0"/>
              </a:defRPr>
            </a:lvl4pPr>
            <a:lvl5pPr>
              <a:defRPr sz="1800">
                <a:latin typeface="Garamond" charset="0"/>
                <a:ea typeface="Garamond" charset="0"/>
                <a:cs typeface="Garamond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D389-2E21-C74E-B04C-85FEEFA7E40F}" type="datetime1">
              <a:rPr lang="en-US" smtClean="0"/>
              <a:t>11/29/16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Stanton Nuclear Security Seminar, Washington, D.C.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 sz="2400">
                <a:latin typeface="Garamond" charset="0"/>
                <a:ea typeface="Garamond" charset="0"/>
                <a:cs typeface="Garamond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3860-D32E-E847-99AF-8B944269B04E}" type="datetime1">
              <a:rPr lang="en-US" smtClean="0"/>
              <a:t>11/29/16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Stanton Nuclear Security Seminar, Washington, D.C.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>
            <a:lvl1pPr>
              <a:defRPr sz="3600">
                <a:latin typeface="Garamond" charset="0"/>
                <a:ea typeface="Garamond" charset="0"/>
                <a:cs typeface="Garamond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>
                <a:latin typeface="Garamond" charset="0"/>
                <a:ea typeface="Garamond" charset="0"/>
                <a:cs typeface="Garamond" charset="0"/>
              </a:defRPr>
            </a:lvl1pPr>
            <a:lvl2pPr>
              <a:defRPr sz="1600">
                <a:latin typeface="Garamond" charset="0"/>
                <a:ea typeface="Garamond" charset="0"/>
                <a:cs typeface="Garamond" charset="0"/>
              </a:defRPr>
            </a:lvl2pPr>
            <a:lvl3pPr>
              <a:defRPr sz="1400">
                <a:latin typeface="Garamond" charset="0"/>
                <a:ea typeface="Garamond" charset="0"/>
                <a:cs typeface="Garamond" charset="0"/>
              </a:defRPr>
            </a:lvl3pPr>
            <a:lvl4pPr>
              <a:defRPr sz="1400">
                <a:latin typeface="Garamond" charset="0"/>
                <a:ea typeface="Garamond" charset="0"/>
                <a:cs typeface="Garamond" charset="0"/>
              </a:defRPr>
            </a:lvl4pPr>
            <a:lvl5pPr>
              <a:defRPr sz="1400">
                <a:latin typeface="Garamond" charset="0"/>
                <a:ea typeface="Garamond" charset="0"/>
                <a:cs typeface="Garamond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>
                <a:latin typeface="Garamond" charset="0"/>
                <a:ea typeface="Garamond" charset="0"/>
                <a:cs typeface="Garamond" charset="0"/>
              </a:defRPr>
            </a:lvl1pPr>
            <a:lvl2pPr>
              <a:defRPr sz="1600">
                <a:latin typeface="Garamond" charset="0"/>
                <a:ea typeface="Garamond" charset="0"/>
                <a:cs typeface="Garamond" charset="0"/>
              </a:defRPr>
            </a:lvl2pPr>
            <a:lvl3pPr>
              <a:defRPr sz="1400">
                <a:latin typeface="Garamond" charset="0"/>
                <a:ea typeface="Garamond" charset="0"/>
                <a:cs typeface="Garamond" charset="0"/>
              </a:defRPr>
            </a:lvl3pPr>
            <a:lvl4pPr>
              <a:defRPr sz="1400">
                <a:latin typeface="Garamond" charset="0"/>
                <a:ea typeface="Garamond" charset="0"/>
                <a:cs typeface="Garamond" charset="0"/>
              </a:defRPr>
            </a:lvl4pPr>
            <a:lvl5pPr>
              <a:defRPr sz="1400">
                <a:latin typeface="Garamond" charset="0"/>
                <a:ea typeface="Garamond" charset="0"/>
                <a:cs typeface="Garamond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08A53-6B67-FE4E-9228-3EB9E540A78F}" type="datetime1">
              <a:rPr lang="en-US" smtClean="0"/>
              <a:t>11/29/16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Stanton Nuclear Security Seminar, Washington, D.C.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674A-2849-E144-A8FD-67BAA540CCA3}" type="datetime1">
              <a:rPr lang="en-US" smtClean="0"/>
              <a:t>11/29/16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Stanton Nuclear Security Seminar, Washington, D.C.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2BCC-BB55-6A4C-B90B-E8961B3BA62E}" type="datetime1">
              <a:rPr lang="en-US" smtClean="0"/>
              <a:t>11/29/16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Stanton Nuclear Security Seminar, Washington, D.C.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1E28-D8D6-114C-B3EE-FBE1BCD1074F}" type="datetime1">
              <a:rPr lang="en-US" smtClean="0"/>
              <a:t>11/29/16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Stanton Nuclear Security Seminar, Washington, D.C.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DCBD-FB73-CE40-B158-1440F743B77A}" type="datetime1">
              <a:rPr lang="en-US" smtClean="0"/>
              <a:t>11/29/16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Stanton Nuclear Security Seminar, Washington, D.C.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77D58-17C5-A242-BDEA-09618A5061FE}" type="datetime1">
              <a:rPr lang="en-US" smtClean="0"/>
              <a:t>11/29/16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Stanton Nuclear Security Seminar, Washington, D.C.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769A313-516F-E942-8B88-CAD7EBC54DB6}" type="datetime1">
              <a:rPr lang="en-US" smtClean="0"/>
              <a:t>11/29/16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Stanton Nuclear Security Seminar, Washington, D.C.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47752"/>
            <a:ext cx="9418320" cy="4041648"/>
          </a:xfrm>
        </p:spPr>
        <p:txBody>
          <a:bodyPr>
            <a:normAutofit/>
          </a:bodyPr>
          <a:lstStyle/>
          <a:p>
            <a:r>
              <a:rPr lang="en-US" dirty="0" smtClean="0"/>
              <a:t>The Power of the NPT: International Norms and Nuclear Disarmament of Ukraine (1990-1994)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Mariana Budjeryn</a:t>
            </a:r>
            <a:br>
              <a:rPr lang="en-US" sz="2800" dirty="0" smtClean="0"/>
            </a:br>
            <a:r>
              <a:rPr lang="en-US" sz="2800" dirty="0" smtClean="0"/>
              <a:t>HKS </a:t>
            </a:r>
            <a:r>
              <a:rPr lang="en-US" sz="2800" dirty="0" err="1" smtClean="0"/>
              <a:t>Belfer</a:t>
            </a:r>
            <a:r>
              <a:rPr lang="en-US" sz="2800" dirty="0" smtClean="0"/>
              <a:t> Center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PONI 2016 Winter Conference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Center for Strategic and International Studies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December </a:t>
            </a:r>
            <a:r>
              <a:rPr lang="en-US" dirty="0" smtClean="0"/>
              <a:t>6-7</a:t>
            </a:r>
            <a:r>
              <a:rPr lang="en-US" dirty="0" smtClean="0"/>
              <a:t>, </a:t>
            </a:r>
            <a:r>
              <a:rPr lang="en-US" dirty="0" smtClean="0"/>
              <a:t>2016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Washington, D.C</a:t>
            </a:r>
            <a:endParaRPr lang="en-US" dirty="0"/>
          </a:p>
        </p:txBody>
      </p:sp>
      <p:pic>
        <p:nvPicPr>
          <p:cNvPr id="4" name="Content Placeholder 3" descr="Soviet ICBM in a silo.pdf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7005" r="-1649"/>
          <a:stretch/>
        </p:blipFill>
        <p:spPr>
          <a:xfrm>
            <a:off x="6934200" y="2714969"/>
            <a:ext cx="5317236" cy="4117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3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and Policy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NPT at its best – a constitutive part of international order</a:t>
            </a:r>
          </a:p>
          <a:p>
            <a:pPr lvl="1"/>
            <a:r>
              <a:rPr lang="en-US" dirty="0" smtClean="0"/>
              <a:t>NPT is not and should not be reducible to US (and other NWS) interests</a:t>
            </a:r>
          </a:p>
          <a:p>
            <a:pPr lvl="1"/>
            <a:r>
              <a:rPr lang="en-US" dirty="0" smtClean="0"/>
              <a:t>To maintain NPT legitimacy, US and Russia must be constrained by the regime </a:t>
            </a:r>
          </a:p>
          <a:p>
            <a:pPr lvl="1"/>
            <a:r>
              <a:rPr lang="en-US" dirty="0" smtClean="0"/>
              <a:t>Importance of making NPT universal</a:t>
            </a:r>
          </a:p>
          <a:p>
            <a:pPr lvl="1"/>
            <a:r>
              <a:rPr lang="en-US" dirty="0" smtClean="0"/>
              <a:t>Legitimizing nuclear states outside of the NPT – bad idea (Israel, India, Pakistan)</a:t>
            </a:r>
          </a:p>
          <a:p>
            <a:pPr lvl="1"/>
            <a:r>
              <a:rPr lang="en-US" dirty="0" smtClean="0"/>
              <a:t>Importance of broadening engagement with aspirants beyond the nuclear issue</a:t>
            </a:r>
          </a:p>
          <a:p>
            <a:r>
              <a:rPr lang="en-US" dirty="0" smtClean="0"/>
              <a:t>Russo-Ukrainian conflict </a:t>
            </a:r>
          </a:p>
          <a:p>
            <a:pPr lvl="1"/>
            <a:r>
              <a:rPr lang="en-US" dirty="0" smtClean="0"/>
              <a:t>Close US-Russian cooperation on nuclear disarmament; Russia-first policy</a:t>
            </a:r>
          </a:p>
          <a:p>
            <a:pPr lvl="1"/>
            <a:r>
              <a:rPr lang="en-US" dirty="0" smtClean="0"/>
              <a:t>International support for Ukraine needed to prevent further damage to NPT regime inflicted by Russian invasion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NPT’s Impact on Nuclear Renunciation of Ukraine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1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101478"/>
              </p:ext>
            </p:extLst>
          </p:nvPr>
        </p:nvGraphicFramePr>
        <p:xfrm>
          <a:off x="1262063" y="1765005"/>
          <a:ext cx="9540616" cy="19963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30532"/>
                <a:gridCol w="3338624"/>
                <a:gridCol w="5571460"/>
              </a:tblGrid>
              <a:tr h="49909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Mechanism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Definition</a:t>
                      </a:r>
                      <a:endParaRPr lang="en-US" sz="1400" dirty="0"/>
                    </a:p>
                  </a:txBody>
                  <a:tcPr/>
                </a:tc>
              </a:tr>
              <a:tr h="499091"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Constitutive</a:t>
                      </a:r>
                      <a:endParaRPr lang="en-US" sz="1400" b="1" dirty="0"/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Delineation</a:t>
                      </a:r>
                      <a:r>
                        <a:rPr lang="en-US" sz="1400" baseline="0" dirty="0" smtClean="0"/>
                        <a:t> of normative space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Set of rules for nuclear possession</a:t>
                      </a:r>
                      <a:endParaRPr lang="en-US" sz="1400" dirty="0"/>
                    </a:p>
                  </a:txBody>
                  <a:tcPr/>
                </a:tc>
              </a:tr>
              <a:tr h="499091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Normative grammar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Categories, definitions, NWS vs NNWS </a:t>
                      </a:r>
                      <a:endParaRPr lang="en-US" sz="1400" dirty="0"/>
                    </a:p>
                  </a:txBody>
                  <a:tcPr/>
                </a:tc>
              </a:tr>
              <a:tr h="499091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Status in belonging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Identity-,</a:t>
                      </a:r>
                      <a:r>
                        <a:rPr lang="en-US" sz="1400" baseline="0" dirty="0" smtClean="0"/>
                        <a:t> nation-building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6642258"/>
              </p:ext>
            </p:extLst>
          </p:nvPr>
        </p:nvGraphicFramePr>
        <p:xfrm>
          <a:off x="1262063" y="3785189"/>
          <a:ext cx="9540616" cy="212431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30532"/>
                <a:gridCol w="3338624"/>
                <a:gridCol w="5571460"/>
              </a:tblGrid>
              <a:tr h="499091">
                <a:tc rowSpan="4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Discursive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vert="vert270" anchor="ctr" anchorCtr="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Normative reasoning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Persuasion, ethical merits of nonproliferation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99091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Normative match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Affinity between int’l and domestic anti-nuclear norms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99091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Burden</a:t>
                      </a:r>
                      <a:r>
                        <a:rPr lang="en-US" sz="1400" baseline="0" dirty="0" smtClean="0"/>
                        <a:t> of justification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Supports advocates of nonproliferation, necessitates providing</a:t>
                      </a:r>
                      <a:r>
                        <a:rPr lang="en-US" sz="1400" baseline="0" dirty="0" smtClean="0"/>
                        <a:t> r</a:t>
                      </a:r>
                      <a:r>
                        <a:rPr lang="en-US" sz="1400" dirty="0" smtClean="0"/>
                        <a:t>easons</a:t>
                      </a:r>
                      <a:r>
                        <a:rPr lang="en-US" sz="1400" baseline="0" dirty="0" smtClean="0"/>
                        <a:t> for deviation from the norm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07975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Legitimation of coercive enforcement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Vs arbitrary application of coercive force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6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Content Placeholder 3" descr="sunflower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" r="977"/>
          <a:stretch>
            <a:fillRect/>
          </a:stretch>
        </p:blipFill>
        <p:spPr>
          <a:xfrm>
            <a:off x="1261872" y="1755055"/>
            <a:ext cx="6405130" cy="41443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66969" y="6055886"/>
            <a:ext cx="8040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aramond" charset="0"/>
                <a:ea typeface="Garamond" charset="0"/>
                <a:cs typeface="Garamond" charset="0"/>
              </a:rPr>
              <a:t>US Secretary of State William Perry, Ukrainian Minister of Defense Valery </a:t>
            </a:r>
            <a:r>
              <a:rPr lang="en-US" sz="1400" dirty="0" err="1" smtClean="0">
                <a:latin typeface="Garamond" charset="0"/>
                <a:ea typeface="Garamond" charset="0"/>
                <a:cs typeface="Garamond" charset="0"/>
              </a:rPr>
              <a:t>Shmarov</a:t>
            </a:r>
            <a:r>
              <a:rPr lang="en-US" sz="1400" dirty="0" smtClean="0">
                <a:latin typeface="Garamond" charset="0"/>
                <a:ea typeface="Garamond" charset="0"/>
                <a:cs typeface="Garamond" charset="0"/>
              </a:rPr>
              <a:t> and Russian Minister of Defense Pavel </a:t>
            </a:r>
            <a:r>
              <a:rPr lang="en-US" sz="1400" dirty="0" err="1" smtClean="0">
                <a:latin typeface="Garamond" charset="0"/>
                <a:ea typeface="Garamond" charset="0"/>
                <a:cs typeface="Garamond" charset="0"/>
              </a:rPr>
              <a:t>Grachev</a:t>
            </a:r>
            <a:r>
              <a:rPr lang="en-US" sz="1400" dirty="0" smtClean="0">
                <a:latin typeface="Garamond" charset="0"/>
                <a:ea typeface="Garamond" charset="0"/>
                <a:cs typeface="Garamond" charset="0"/>
              </a:rPr>
              <a:t> (right to left) plant sunflowers at the site of ICBM silo in </a:t>
            </a:r>
            <a:r>
              <a:rPr lang="en-US" sz="1400" dirty="0" err="1" smtClean="0">
                <a:latin typeface="Garamond" charset="0"/>
                <a:ea typeface="Garamond" charset="0"/>
                <a:cs typeface="Garamond" charset="0"/>
              </a:rPr>
              <a:t>Pervomaisk</a:t>
            </a:r>
            <a:r>
              <a:rPr lang="en-US" sz="1400" dirty="0" smtClean="0">
                <a:latin typeface="Garamond" charset="0"/>
                <a:ea typeface="Garamond" charset="0"/>
                <a:cs typeface="Garamond" charset="0"/>
              </a:rPr>
              <a:t>, Ukraine, 1996</a:t>
            </a:r>
            <a:endParaRPr lang="en-US" sz="1400" dirty="0"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7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at Stake and 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orld-wide nuclear abstinence and the NPT: what is the relationship?</a:t>
            </a:r>
          </a:p>
          <a:p>
            <a:r>
              <a:rPr lang="en-US" dirty="0" smtClean="0"/>
              <a:t>Existing literature is contradictory:</a:t>
            </a:r>
          </a:p>
          <a:p>
            <a:pPr lvl="1"/>
            <a:r>
              <a:rPr lang="en-US" dirty="0" smtClean="0"/>
              <a:t>NPT is unimportant (Realists)</a:t>
            </a:r>
          </a:p>
          <a:p>
            <a:pPr lvl="1"/>
            <a:r>
              <a:rPr lang="en-US" dirty="0" smtClean="0"/>
              <a:t>NPT provides some benefits to states (Regime theorists)</a:t>
            </a:r>
          </a:p>
          <a:p>
            <a:pPr lvl="1"/>
            <a:r>
              <a:rPr lang="en-US" dirty="0" smtClean="0"/>
              <a:t>NPT one of the factors in nuclear-decision making (Domestic politics)</a:t>
            </a:r>
          </a:p>
          <a:p>
            <a:pPr lvl="1"/>
            <a:r>
              <a:rPr lang="en-US" dirty="0" smtClean="0"/>
              <a:t>NPT constrains supply-side of proliferation (Nonproliferation studies)</a:t>
            </a:r>
          </a:p>
          <a:p>
            <a:pPr lvl="1"/>
            <a:r>
              <a:rPr lang="en-US" dirty="0" smtClean="0"/>
              <a:t>NPT works through persuasion and social interaction (Constructivists)</a:t>
            </a:r>
          </a:p>
          <a:p>
            <a:r>
              <a:rPr lang="en-US" dirty="0" smtClean="0"/>
              <a:t>What </a:t>
            </a:r>
            <a:r>
              <a:rPr lang="en-US" dirty="0"/>
              <a:t>is the role of the NPT in decisions </a:t>
            </a:r>
            <a:r>
              <a:rPr lang="en-US" dirty="0" smtClean="0"/>
              <a:t>of </a:t>
            </a:r>
            <a:r>
              <a:rPr lang="en-US" dirty="0"/>
              <a:t>nuclear </a:t>
            </a:r>
            <a:r>
              <a:rPr lang="en-US" dirty="0" smtClean="0"/>
              <a:t>renunciation?</a:t>
            </a:r>
            <a:endParaRPr lang="en-US" dirty="0"/>
          </a:p>
          <a:p>
            <a:pPr lvl="1"/>
            <a:r>
              <a:rPr lang="en-US" dirty="0" smtClean="0"/>
              <a:t>How does the NPT affect the demand-side of proliferation?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44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 and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Ukraine, Belarus, and Kazakhstan (1990-1994)</a:t>
            </a:r>
          </a:p>
          <a:p>
            <a:pPr lvl="1"/>
            <a:r>
              <a:rPr lang="en-US" dirty="0" smtClean="0"/>
              <a:t>“Born nuclear:” supply preceded demand</a:t>
            </a:r>
          </a:p>
          <a:p>
            <a:pPr lvl="1"/>
            <a:r>
              <a:rPr lang="en-US" dirty="0" smtClean="0"/>
              <a:t>Expected to denuclearize and join the NPT as NNWS</a:t>
            </a:r>
          </a:p>
          <a:p>
            <a:pPr lvl="1"/>
            <a:r>
              <a:rPr lang="en-US" dirty="0" smtClean="0"/>
              <a:t>Follow divergent paths, why?</a:t>
            </a:r>
          </a:p>
          <a:p>
            <a:pPr lvl="1"/>
            <a:r>
              <a:rPr lang="en-US" dirty="0" smtClean="0"/>
              <a:t>Security, bargaining, coercion explanations (Potter 1995, Miller 1994, Reiss 1995)</a:t>
            </a:r>
          </a:p>
          <a:p>
            <a:pPr lvl="1"/>
            <a:r>
              <a:rPr lang="en-US" dirty="0" smtClean="0"/>
              <a:t>Understudied, not considered specifically in relation to the NPT</a:t>
            </a:r>
          </a:p>
          <a:p>
            <a:r>
              <a:rPr lang="en-US" dirty="0" smtClean="0"/>
              <a:t>Concept development and in-depth comparative case study</a:t>
            </a:r>
          </a:p>
          <a:p>
            <a:pPr lvl="1"/>
            <a:r>
              <a:rPr lang="en-US" dirty="0" smtClean="0"/>
              <a:t>Normative mechanisms</a:t>
            </a:r>
          </a:p>
          <a:p>
            <a:pPr lvl="1"/>
            <a:r>
              <a:rPr lang="en-US" dirty="0" smtClean="0"/>
              <a:t>Untapped archival sources from Ukraine, Belarus, and Kazakhstan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0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Nonproliferation Challenges of Soviet Dissolution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 Physical security: ‘loose nukes’ and ‘brain drain’</a:t>
            </a:r>
          </a:p>
          <a:p>
            <a:pPr marL="0" indent="0">
              <a:buNone/>
            </a:pPr>
            <a:r>
              <a:rPr lang="en-US" dirty="0" smtClean="0"/>
              <a:t>2) Proliferation vs state succession</a:t>
            </a:r>
            <a:endParaRPr lang="en-US" dirty="0"/>
          </a:p>
          <a:p>
            <a:pPr lvl="1"/>
            <a:r>
              <a:rPr lang="en-US" dirty="0" smtClean="0"/>
              <a:t>Ukraine, Kazakhstan, and Belarus claim to be successors of the USSR </a:t>
            </a:r>
          </a:p>
          <a:p>
            <a:pPr lvl="1"/>
            <a:r>
              <a:rPr lang="en-US" dirty="0" smtClean="0"/>
              <a:t>Whose NW in non-Russian Soviet successor states?</a:t>
            </a:r>
          </a:p>
          <a:p>
            <a:pPr lvl="1"/>
            <a:r>
              <a:rPr lang="en-US" dirty="0" smtClean="0"/>
              <a:t>What claims could the non-Russian republics make in regards to nuclear inheritance?</a:t>
            </a:r>
          </a:p>
          <a:p>
            <a:pPr lvl="1"/>
            <a:r>
              <a:rPr lang="en-US" dirty="0" smtClean="0"/>
              <a:t>Who would carry out Soviet arms control commitments: START, CFE, NPT?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4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Inheritance of Non-Russian Successor States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262063" y="1509825"/>
          <a:ext cx="2169877" cy="493712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69877"/>
              </a:tblGrid>
              <a:tr h="56452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Weapons</a:t>
                      </a:r>
                      <a:r>
                        <a:rPr lang="en-US" sz="1600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 Systems</a:t>
                      </a:r>
                      <a:endParaRPr lang="en-US" sz="16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133703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ICBMs</a:t>
                      </a:r>
                      <a:endParaRPr lang="en-US" sz="16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112905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Strategic bombers</a:t>
                      </a:r>
                      <a:endParaRPr lang="en-US" sz="16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36149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Tactical NW</a:t>
                      </a:r>
                      <a:endParaRPr lang="en-US" sz="16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154501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Other </a:t>
                      </a:r>
                      <a:endParaRPr lang="en-US" sz="16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24778" y="1509825"/>
          <a:ext cx="2011930" cy="493712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11930"/>
              </a:tblGrid>
              <a:tr h="56452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Belarus</a:t>
                      </a:r>
                      <a:endParaRPr lang="en-US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133703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54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SS-25 mobile</a:t>
                      </a:r>
                      <a:endParaRPr lang="en-US" sz="1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1129052">
                <a:tc>
                  <a:txBody>
                    <a:bodyPr/>
                    <a:lstStyle/>
                    <a:p>
                      <a:endParaRPr lang="en-US" sz="1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36149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&lt;</a:t>
                      </a:r>
                      <a:r>
                        <a:rPr lang="en-US" sz="1400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 1,000</a:t>
                      </a:r>
                      <a:endParaRPr lang="en-US" sz="1400" b="1" baseline="0" dirty="0" smtClean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1545018"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Research and experimental reactor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HEU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02432" y="1509825"/>
          <a:ext cx="2700670" cy="493712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00670"/>
              </a:tblGrid>
              <a:tr h="56452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Kazakhstan</a:t>
                      </a:r>
                      <a:endParaRPr lang="en-US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133703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104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SS-18 (</a:t>
                      </a:r>
                      <a:r>
                        <a:rPr lang="en-US" sz="1400" dirty="0" err="1" smtClean="0">
                          <a:latin typeface="Garamond" charset="0"/>
                          <a:ea typeface="Garamond" charset="0"/>
                          <a:cs typeface="Garamond" charset="0"/>
                        </a:rPr>
                        <a:t>MIRVed</a:t>
                      </a:r>
                      <a:r>
                        <a:rPr lang="en-US" sz="1400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 with 10 </a:t>
                      </a:r>
                      <a:r>
                        <a:rPr lang="en-US" sz="1400" baseline="0" dirty="0" err="1" smtClean="0">
                          <a:latin typeface="Garamond" charset="0"/>
                          <a:ea typeface="Garamond" charset="0"/>
                          <a:cs typeface="Garamond" charset="0"/>
                        </a:rPr>
                        <a:t>wh</a:t>
                      </a:r>
                      <a:r>
                        <a:rPr lang="en-US" sz="1400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 each)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Total 1,040 </a:t>
                      </a:r>
                      <a:r>
                        <a:rPr lang="en-US" sz="1400" baseline="0" dirty="0" err="1" smtClean="0">
                          <a:latin typeface="Garamond" charset="0"/>
                          <a:ea typeface="Garamond" charset="0"/>
                          <a:cs typeface="Garamond" charset="0"/>
                        </a:rPr>
                        <a:t>wh</a:t>
                      </a:r>
                      <a:endParaRPr lang="en-US" sz="1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112905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40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TU-95MS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370 AS-15</a:t>
                      </a:r>
                      <a:r>
                        <a:rPr lang="en-US" sz="1400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 ALCMs</a:t>
                      </a:r>
                      <a:endParaRPr lang="en-US" sz="1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361495">
                <a:tc>
                  <a:txBody>
                    <a:bodyPr/>
                    <a:lstStyle/>
                    <a:p>
                      <a:endParaRPr lang="en-US" sz="140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1545018"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Semipalatinsk NTS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Uranium mining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2 research reactors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Nuclear fuel</a:t>
                      </a:r>
                      <a:r>
                        <a:rPr lang="en-US" sz="1400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 </a:t>
                      </a:r>
                      <a:r>
                        <a:rPr lang="en-US" sz="1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fabrication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HEU</a:t>
                      </a:r>
                      <a:endParaRPr lang="en-US" sz="1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003100" y="1509825"/>
          <a:ext cx="2809972" cy="49290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09972"/>
              </a:tblGrid>
              <a:tr h="5649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Ukraine</a:t>
                      </a:r>
                      <a:endParaRPr lang="en-US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137260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176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130 SS-19 (</a:t>
                      </a:r>
                      <a:r>
                        <a:rPr lang="en-US" sz="1400" dirty="0" err="1" smtClean="0">
                          <a:latin typeface="Garamond" charset="0"/>
                          <a:ea typeface="Garamond" charset="0"/>
                          <a:cs typeface="Garamond" charset="0"/>
                        </a:rPr>
                        <a:t>MIRVed</a:t>
                      </a:r>
                      <a:r>
                        <a:rPr lang="en-US" sz="1400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 with 6 </a:t>
                      </a:r>
                      <a:r>
                        <a:rPr lang="en-US" sz="1400" baseline="0" dirty="0" err="1" smtClean="0">
                          <a:latin typeface="Garamond" charset="0"/>
                          <a:ea typeface="Garamond" charset="0"/>
                          <a:cs typeface="Garamond" charset="0"/>
                        </a:rPr>
                        <a:t>wh</a:t>
                      </a:r>
                      <a:r>
                        <a:rPr lang="en-US" sz="1400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 each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46 SS-24 (</a:t>
                      </a:r>
                      <a:r>
                        <a:rPr lang="en-US" sz="1400" dirty="0" err="1" smtClean="0">
                          <a:latin typeface="Garamond" charset="0"/>
                          <a:ea typeface="Garamond" charset="0"/>
                          <a:cs typeface="Garamond" charset="0"/>
                        </a:rPr>
                        <a:t>MIRVed</a:t>
                      </a:r>
                      <a:r>
                        <a:rPr lang="en-US" sz="1400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 with 10 </a:t>
                      </a:r>
                      <a:r>
                        <a:rPr lang="en-US" sz="1400" baseline="0" dirty="0" err="1" smtClean="0">
                          <a:latin typeface="Garamond" charset="0"/>
                          <a:ea typeface="Garamond" charset="0"/>
                          <a:cs typeface="Garamond" charset="0"/>
                        </a:rPr>
                        <a:t>wh</a:t>
                      </a:r>
                      <a:r>
                        <a:rPr lang="en-US" sz="1400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 each)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Total 1,240 </a:t>
                      </a:r>
                      <a:r>
                        <a:rPr lang="en-US" sz="1400" baseline="0" dirty="0" err="1" smtClean="0">
                          <a:latin typeface="Garamond" charset="0"/>
                          <a:ea typeface="Garamond" charset="0"/>
                          <a:cs typeface="Garamond" charset="0"/>
                        </a:rPr>
                        <a:t>wh</a:t>
                      </a:r>
                      <a:endParaRPr lang="en-US" sz="1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109287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44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19 TU-160 Blackjack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25 TU-95MS</a:t>
                      </a:r>
                      <a:r>
                        <a:rPr lang="en-US" sz="1400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 Bear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Armed</a:t>
                      </a:r>
                      <a:r>
                        <a:rPr lang="en-US" sz="1400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 with 588 AS-15 ALCMs</a:t>
                      </a:r>
                      <a:endParaRPr lang="en-US" sz="1400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&lt;2,600</a:t>
                      </a:r>
                      <a:endParaRPr lang="en-US" sz="1400" b="1" dirty="0">
                        <a:latin typeface="Garamond" charset="0"/>
                        <a:ea typeface="Garamond" charset="0"/>
                        <a:cs typeface="Garamond" charset="0"/>
                      </a:endParaRPr>
                    </a:p>
                  </a:txBody>
                  <a:tcPr/>
                </a:tc>
              </a:tr>
              <a:tr h="1536700"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ICBM</a:t>
                      </a:r>
                      <a:r>
                        <a:rPr lang="en-US" sz="1400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 factory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ICBM guidance systems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Uranium mining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3 research reactors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Heavy water plant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baseline="0" dirty="0" smtClean="0">
                          <a:latin typeface="Garamond" charset="0"/>
                          <a:ea typeface="Garamond" charset="0"/>
                          <a:cs typeface="Garamond" charset="0"/>
                        </a:rPr>
                        <a:t>HEU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Ukraine: From Renunciation to ‘Ownership’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July 16, 1990, Declaration of Sovereignty</a:t>
            </a:r>
          </a:p>
          <a:p>
            <a:pPr lvl="1"/>
            <a:r>
              <a:rPr lang="en-US" dirty="0" smtClean="0"/>
              <a:t>Undertakes </a:t>
            </a:r>
            <a:r>
              <a:rPr lang="en-US" dirty="0"/>
              <a:t>“to become, in the future, a permanently neutral state, which does not participate in military alliances and adheres to three non-nuclear principles: not to maintain, produce or </a:t>
            </a:r>
            <a:r>
              <a:rPr lang="en-US" dirty="0" smtClean="0"/>
              <a:t>acquire </a:t>
            </a:r>
            <a:r>
              <a:rPr lang="en-US" dirty="0"/>
              <a:t>nuclear weapons.” </a:t>
            </a:r>
            <a:endParaRPr lang="en-US" dirty="0" smtClean="0"/>
          </a:p>
          <a:p>
            <a:pPr lvl="2"/>
            <a:r>
              <a:rPr lang="en-US" dirty="0" smtClean="0"/>
              <a:t>Chernobyl</a:t>
            </a:r>
          </a:p>
          <a:p>
            <a:pPr lvl="2"/>
            <a:r>
              <a:rPr lang="en-US" dirty="0" smtClean="0"/>
              <a:t>Separation from Moscow</a:t>
            </a:r>
          </a:p>
          <a:p>
            <a:pPr lvl="1"/>
            <a:r>
              <a:rPr lang="en-US" dirty="0"/>
              <a:t>Attempts to join the NPT as </a:t>
            </a:r>
            <a:r>
              <a:rPr lang="en-US" dirty="0" smtClean="0"/>
              <a:t>NNWS</a:t>
            </a:r>
            <a:endParaRPr lang="en-US" dirty="0"/>
          </a:p>
          <a:p>
            <a:r>
              <a:rPr lang="en-US" dirty="0" smtClean="0"/>
              <a:t>August 24, 1991, Declaration of Independence</a:t>
            </a:r>
          </a:p>
          <a:p>
            <a:pPr lvl="1"/>
            <a:r>
              <a:rPr lang="en-US" dirty="0" smtClean="0"/>
              <a:t>Subordinated all military units to the Rada (parliament)</a:t>
            </a:r>
          </a:p>
          <a:p>
            <a:pPr lvl="1"/>
            <a:r>
              <a:rPr lang="en-US" dirty="0" smtClean="0"/>
              <a:t>Claimed all assets on Ukraine’s territory as its property</a:t>
            </a:r>
          </a:p>
          <a:p>
            <a:pPr lvl="1"/>
            <a:r>
              <a:rPr lang="en-US" dirty="0" smtClean="0"/>
              <a:t>Moves to assume partial control over NW on its territory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07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Ukraine: Three Visions on Nuclear ‘Ownership’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”Nuclear ownership:” At the time of the dissolution, Ukraine, as a successor state of the Soviet Union, had an equal right to become a nuclear weapons state, a right it chose not to fulfill.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b="1" dirty="0" smtClean="0"/>
              <a:t>Entitlement to compensation </a:t>
            </a:r>
            <a:r>
              <a:rPr lang="en-US" dirty="0" smtClean="0"/>
              <a:t>(President and Ministry of Foreign Affairs): financial compensation and security guarantees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b="1" dirty="0" smtClean="0"/>
              <a:t>Nuclear hedging </a:t>
            </a:r>
            <a:r>
              <a:rPr lang="en-US" dirty="0" smtClean="0"/>
              <a:t>(national-democrats in the Rada): Ukraine </a:t>
            </a:r>
            <a:r>
              <a:rPr lang="mr-IN" dirty="0" smtClean="0"/>
              <a:t>–</a:t>
            </a:r>
            <a:r>
              <a:rPr lang="en-US" dirty="0" smtClean="0"/>
              <a:t> a </a:t>
            </a:r>
            <a:r>
              <a:rPr lang="en-US" i="1" dirty="0" smtClean="0"/>
              <a:t>de facto </a:t>
            </a:r>
            <a:r>
              <a:rPr lang="en-US" dirty="0" smtClean="0"/>
              <a:t>and </a:t>
            </a:r>
            <a:r>
              <a:rPr lang="en-US" i="1" dirty="0" smtClean="0"/>
              <a:t>de jure </a:t>
            </a:r>
            <a:r>
              <a:rPr lang="en-US" dirty="0" smtClean="0"/>
              <a:t>nuclear state, should ratify START but not join NPT, retain 46 SS-24s, use NW for political leverage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b="1" dirty="0" smtClean="0"/>
              <a:t>Nuclear deterrent </a:t>
            </a:r>
            <a:r>
              <a:rPr lang="en-US" dirty="0" smtClean="0"/>
              <a:t>(Gen-Maj. </a:t>
            </a:r>
            <a:r>
              <a:rPr lang="en-US" dirty="0" err="1" smtClean="0"/>
              <a:t>Volodymyr</a:t>
            </a:r>
            <a:r>
              <a:rPr lang="en-US" dirty="0" smtClean="0"/>
              <a:t> </a:t>
            </a:r>
            <a:r>
              <a:rPr lang="en-US" dirty="0" err="1" smtClean="0"/>
              <a:t>Tolubko</a:t>
            </a:r>
            <a:r>
              <a:rPr lang="en-US" dirty="0" smtClean="0"/>
              <a:t>): in close cooperation with Russia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Ukraine: From ’Ownership’ to Renunciation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Ukraine’s inability to legitimate nuclear ‘ownership’ as a new category and join the international community on good terms</a:t>
            </a:r>
          </a:p>
          <a:p>
            <a:r>
              <a:rPr lang="en-US" dirty="0" smtClean="0"/>
              <a:t>Going against nuclear </a:t>
            </a:r>
            <a:r>
              <a:rPr lang="en-US" i="1" dirty="0" smtClean="0"/>
              <a:t>zeitgeist </a:t>
            </a:r>
            <a:r>
              <a:rPr lang="en-US" dirty="0" smtClean="0"/>
              <a:t>and the way international order works</a:t>
            </a:r>
            <a:endParaRPr lang="en-US" i="1" dirty="0" smtClean="0"/>
          </a:p>
          <a:p>
            <a:r>
              <a:rPr lang="en-US" dirty="0" smtClean="0"/>
              <a:t>Clinton administration: combination of negative and positive inducements</a:t>
            </a:r>
            <a:endParaRPr lang="en-US" dirty="0"/>
          </a:p>
          <a:p>
            <a:r>
              <a:rPr lang="en-US" dirty="0" smtClean="0"/>
              <a:t>Concessions</a:t>
            </a:r>
          </a:p>
          <a:p>
            <a:pPr lvl="1"/>
            <a:r>
              <a:rPr lang="en-US" dirty="0" smtClean="0"/>
              <a:t>Security assurances from Russia and US</a:t>
            </a:r>
          </a:p>
          <a:p>
            <a:pPr lvl="1"/>
            <a:r>
              <a:rPr lang="en-US" dirty="0" smtClean="0"/>
              <a:t>Compensation for HEU in Ukrainian warheads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Case Studies: Soviet Dissolution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342" y="4805917"/>
            <a:ext cx="44799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ea typeface="Garamond" charset="0"/>
                <a:cs typeface="Garamond" charset="0"/>
              </a:rPr>
              <a:t>US President Clinton, Russian President Yeltsin and Ukrainian President Kravchuk after signing the Trilateral Statement in </a:t>
            </a:r>
            <a:r>
              <a:rPr lang="en-US" sz="1600" i="1" dirty="0" smtClean="0">
                <a:ea typeface="Garamond" charset="0"/>
                <a:cs typeface="Garamond" charset="0"/>
              </a:rPr>
              <a:t>Moscow. </a:t>
            </a:r>
          </a:p>
          <a:p>
            <a:r>
              <a:rPr lang="en-US" sz="1600" i="1" dirty="0" smtClean="0">
                <a:ea typeface="Garamond" charset="0"/>
                <a:cs typeface="Garamond" charset="0"/>
              </a:rPr>
              <a:t>January 14, 1994.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36" y="1691321"/>
            <a:ext cx="4579426" cy="2567169"/>
          </a:xfrm>
        </p:spPr>
      </p:pic>
      <p:sp>
        <p:nvSpPr>
          <p:cNvPr id="11" name="Rectangle 10"/>
          <p:cNvSpPr/>
          <p:nvPr/>
        </p:nvSpPr>
        <p:spPr>
          <a:xfrm>
            <a:off x="3201390" y="4201264"/>
            <a:ext cx="25394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>
                <a:ea typeface="Garamond" charset="0"/>
                <a:cs typeface="Garamond" charset="0"/>
              </a:rPr>
              <a:t>Photo credit: Diana Walker/Time</a:t>
            </a:r>
            <a:endParaRPr lang="en-US" sz="1200" dirty="0"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67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NPT had salient constitutive effects on post-Soviet denuclearization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ramed the debate on NW in terms of proliferation</a:t>
            </a:r>
          </a:p>
          <a:p>
            <a:pPr lvl="1"/>
            <a:r>
              <a:rPr lang="en-US" dirty="0" smtClean="0"/>
              <a:t>US and Russia negotiated with UA,(BL and KZ) within the fold of the NPT</a:t>
            </a:r>
          </a:p>
          <a:p>
            <a:pPr lvl="1"/>
            <a:r>
              <a:rPr lang="en-US" dirty="0" smtClean="0"/>
              <a:t>All actors had to grapple with NPT’s categories and terms</a:t>
            </a:r>
          </a:p>
          <a:p>
            <a:r>
              <a:rPr lang="en-US" dirty="0" smtClean="0"/>
              <a:t>Discourses about nuclear weapons are more than just about the weapons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art of post-Soviet political and security settlement</a:t>
            </a:r>
          </a:p>
          <a:p>
            <a:pPr lvl="1"/>
            <a:r>
              <a:rPr lang="en-US" dirty="0" smtClean="0"/>
              <a:t>Embedded in emerging security narratives</a:t>
            </a:r>
          </a:p>
          <a:p>
            <a:r>
              <a:rPr lang="en-US" dirty="0" smtClean="0"/>
              <a:t>Dearth of deterrence/military rationale for keeping NW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12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2655</TotalTime>
  <Words>1136</Words>
  <Application>Microsoft Macintosh PowerPoint</Application>
  <PresentationFormat>Widescreen</PresentationFormat>
  <Paragraphs>166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Century Schoolbook</vt:lpstr>
      <vt:lpstr>Garamond</vt:lpstr>
      <vt:lpstr>Mangal</vt:lpstr>
      <vt:lpstr>Wingdings 2</vt:lpstr>
      <vt:lpstr>Arial</vt:lpstr>
      <vt:lpstr>View</vt:lpstr>
      <vt:lpstr>The Power of the NPT: International Norms and Nuclear Disarmament of Ukraine (1990-1994)  Mariana Budjeryn HKS Belfer Center</vt:lpstr>
      <vt:lpstr>Issue at Stake and Research Question</vt:lpstr>
      <vt:lpstr>Cases and Method</vt:lpstr>
      <vt:lpstr>Nonproliferation Challenges of Soviet Dissolution</vt:lpstr>
      <vt:lpstr>Nuclear Inheritance of Non-Russian Successor States</vt:lpstr>
      <vt:lpstr>Ukraine: From Renunciation to ‘Ownership’</vt:lpstr>
      <vt:lpstr>Ukraine: Three Visions on Nuclear ‘Ownership’</vt:lpstr>
      <vt:lpstr>Ukraine: From ’Ownership’ to Renunciation</vt:lpstr>
      <vt:lpstr>Summary of Findings</vt:lpstr>
      <vt:lpstr>Relevance and Policy Implications</vt:lpstr>
      <vt:lpstr>NPT’s Impact on Nuclear Renunciation of Ukraine</vt:lpstr>
      <vt:lpstr>Thank you.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the NPT: International Norms and Nuclear Disarmament of Belarus, Kazakhstan, and Ukraine (1990-1994)  Mariana Budjeryn HKS Belfer Center</dc:title>
  <dc:creator>Mariana Budjeryn</dc:creator>
  <cp:lastModifiedBy>Mariana Budjeryn</cp:lastModifiedBy>
  <cp:revision>117</cp:revision>
  <dcterms:created xsi:type="dcterms:W3CDTF">2016-09-15T10:48:32Z</dcterms:created>
  <dcterms:modified xsi:type="dcterms:W3CDTF">2016-11-29T22:27:20Z</dcterms:modified>
</cp:coreProperties>
</file>