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6"/>
  </p:notesMasterIdLst>
  <p:sldIdLst>
    <p:sldId id="264" r:id="rId3"/>
    <p:sldId id="257" r:id="rId4"/>
    <p:sldId id="258" r:id="rId5"/>
    <p:sldId id="259" r:id="rId6"/>
    <p:sldId id="260" r:id="rId7"/>
    <p:sldId id="278" r:id="rId8"/>
    <p:sldId id="265" r:id="rId9"/>
    <p:sldId id="266" r:id="rId10"/>
    <p:sldId id="279" r:id="rId11"/>
    <p:sldId id="280" r:id="rId12"/>
    <p:sldId id="270" r:id="rId13"/>
    <p:sldId id="282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mes McKeon" initials="JM" lastIdx="1" clrIdx="0">
    <p:extLst>
      <p:ext uri="{19B8F6BF-5375-455C-9EA6-DF929625EA0E}">
        <p15:presenceInfo xmlns:p15="http://schemas.microsoft.com/office/powerpoint/2012/main" userId="S-1-5-21-2350869800-948005855-2326057578-121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BF59"/>
    <a:srgbClr val="426D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7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2ED13-AE69-4DA5-AF29-0C9952D7126E}" type="datetimeFigureOut">
              <a:rPr lang="en-US" smtClean="0"/>
              <a:t>10/13/2016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E50A7-F0B6-4B04-800D-50D9953772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82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26DA9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www.armscontrolcenter.org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6933" y="6256867"/>
            <a:ext cx="91609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300788"/>
            <a:ext cx="1905000" cy="47625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9144000" cy="643467"/>
          </a:xfrm>
          <a:prstGeom prst="rect">
            <a:avLst/>
          </a:prstGeom>
          <a:solidFill>
            <a:srgbClr val="426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82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www.armscontrolcenter.org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B4D907-B024-440A-87D7-F98DF24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5465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www.armscontrolcenter.org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B4D907-B024-440A-87D7-F98DF24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610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1149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9692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7074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0357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9904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10755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8951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54197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B4D907-B024-440A-87D7-F98DF24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70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16024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30917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711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www.armscontrolcenter.org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B4D907-B024-440A-87D7-F98DF24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5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www.armscontrolcenter.org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B4D907-B024-440A-87D7-F98DF24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879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www.armscontrolcenter.org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B4D907-B024-440A-87D7-F98DF24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058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www.armscontrolcenter.org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B4D907-B024-440A-87D7-F98DF24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17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www.armscontrolcenter.org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B4D907-B024-440A-87D7-F98DF24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76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www.armscontrolcenter.org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B4D907-B024-440A-87D7-F98DF24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566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www.armscontrolcenter.org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47B4D907-B024-440A-87D7-F98DF24884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5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-16933" y="6273801"/>
            <a:ext cx="9160933" cy="0"/>
          </a:xfrm>
          <a:prstGeom prst="line">
            <a:avLst/>
          </a:prstGeom>
          <a:ln>
            <a:solidFill>
              <a:srgbClr val="426DA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9144000" cy="643467"/>
          </a:xfrm>
          <a:prstGeom prst="rect">
            <a:avLst/>
          </a:prstGeom>
          <a:solidFill>
            <a:srgbClr val="426D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532" y="6273801"/>
            <a:ext cx="2167468" cy="541867"/>
          </a:xfrm>
          <a:prstGeom prst="rect">
            <a:avLst/>
          </a:prstGeom>
        </p:spPr>
      </p:pic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81752"/>
            <a:ext cx="3086100" cy="365125"/>
          </a:xfrm>
          <a:prstGeom prst="rect">
            <a:avLst/>
          </a:prstGeom>
        </p:spPr>
        <p:txBody>
          <a:bodyPr/>
          <a:lstStyle>
            <a:lvl1pPr algn="ctr">
              <a:defRPr sz="1200">
                <a:solidFill>
                  <a:srgbClr val="426DA9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n-US" smtClean="0"/>
              <a:t>www.armscontrolcenter.org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248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rebuchet MS" panose="020B0603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rebuchet MS" panose="020B0603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334DF2-0EEB-42A3-809F-5C2AA0F21CAD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10/13/2016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CE8C4F-48F1-4F07-8B6F-E67FD25AC52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4781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17"/>
            <a:ext cx="9144000" cy="228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5279" y="3529413"/>
            <a:ext cx="8853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 dirty="0" err="1">
                <a:solidFill>
                  <a:srgbClr val="426DA9"/>
                </a:solidFill>
                <a:latin typeface="Trebuchet MS" panose="020B0603020202020204" pitchFamily="34" charset="0"/>
              </a:rPr>
              <a:t>Brexit</a:t>
            </a:r>
            <a:r>
              <a:rPr lang="en-US" sz="3200" b="1" dirty="0">
                <a:solidFill>
                  <a:srgbClr val="426DA9"/>
                </a:solidFill>
                <a:latin typeface="Trebuchet MS" panose="020B0603020202020204" pitchFamily="34" charset="0"/>
              </a:rPr>
              <a:t> and Scottish Independence: The Future of the UK Nuclear Deterrent</a:t>
            </a:r>
            <a:endParaRPr lang="en-US" sz="2400" b="1" dirty="0">
              <a:solidFill>
                <a:srgbClr val="426DA9"/>
              </a:solidFill>
              <a:latin typeface="Trebuchet MS" panose="020B0603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6DA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426DA9"/>
                </a:solidFill>
                <a:latin typeface="Trebuchet MS" panose="020B0603020202020204" pitchFamily="34" charset="0"/>
              </a:rPr>
              <a:t>James </a:t>
            </a:r>
            <a:r>
              <a:rPr lang="en-US" sz="2400" dirty="0">
                <a:solidFill>
                  <a:srgbClr val="426DA9"/>
                </a:solidFill>
                <a:latin typeface="Trebuchet MS" panose="020B0603020202020204" pitchFamily="34" charset="0"/>
              </a:rPr>
              <a:t>M</a:t>
            </a:r>
            <a:r>
              <a:rPr lang="en-US" sz="2400" dirty="0" smtClean="0">
                <a:solidFill>
                  <a:srgbClr val="426DA9"/>
                </a:solidFill>
                <a:latin typeface="Trebuchet MS" panose="020B0603020202020204" pitchFamily="34" charset="0"/>
              </a:rPr>
              <a:t>cKeon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rgbClr val="426DA9"/>
              </a:solidFill>
              <a:effectLst/>
              <a:uLnTx/>
              <a:uFillTx/>
              <a:latin typeface="Trebuchet MS" panose="020B0603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6178609"/>
            <a:ext cx="3200400" cy="0"/>
          </a:xfrm>
          <a:prstGeom prst="line">
            <a:avLst/>
          </a:prstGeom>
          <a:ln w="6350">
            <a:solidFill>
              <a:srgbClr val="426DA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217492" y="5990602"/>
            <a:ext cx="2726109" cy="2991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26DA9"/>
                </a:solidFill>
                <a:effectLst/>
                <a:uLnTx/>
                <a:uFillTx/>
                <a:latin typeface="Trebuchet MS" panose="020B0603020202020204" pitchFamily="34" charset="0"/>
                <a:ea typeface="+mn-ea"/>
                <a:cs typeface="+mn-cs"/>
              </a:rPr>
              <a:t>www.armscontrolcenter.org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426DA9"/>
              </a:solidFill>
              <a:effectLst/>
              <a:uLnTx/>
              <a:uFillTx/>
              <a:latin typeface="Trebuchet MS" panose="020B0603020202020204" pitchFamily="34" charset="0"/>
              <a:ea typeface="+mn-ea"/>
              <a:cs typeface="+mn-cs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5947865" y="6177181"/>
            <a:ext cx="3200400" cy="0"/>
          </a:xfrm>
          <a:prstGeom prst="line">
            <a:avLst/>
          </a:prstGeom>
          <a:ln w="6350">
            <a:solidFill>
              <a:srgbClr val="426DA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361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6656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Options for Trident: Devonport and Falmouth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23875" y="1799327"/>
            <a:ext cx="3924300" cy="4087123"/>
          </a:xfrm>
          <a:prstGeom prst="rect">
            <a:avLst/>
          </a:prstGeom>
          <a:solidFill>
            <a:srgbClr val="E8BF5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lvl="0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Experts largely agree that Devonport, on the southwest English coast, is the most strategically viable option for basing SSBNs outside of 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Scotland.</a:t>
            </a:r>
          </a:p>
          <a:p>
            <a:pPr marL="285750" lvl="1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Unarmed Vanguard submarines already undergo maintenance at this location</a:t>
            </a:r>
          </a:p>
          <a:p>
            <a:pPr marL="285750" lvl="1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Likely would have to build more nuclear berths to accommodate SSBNs and SSNs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 smtClean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4752829" y="1799327"/>
            <a:ext cx="3924300" cy="40871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Main problem: Facility would be needed to replace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Coulport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, where nuclear and conventional munitions are housed. </a:t>
            </a:r>
          </a:p>
          <a:p>
            <a:pPr marL="285750" lvl="1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Likely best option is Falmouth, about 50 nautical miles away, but building this facility could take a decade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tabLst>
                <a:tab pos="114300" algn="l"/>
              </a:tabLst>
            </a:pPr>
            <a:endParaRPr lang="en-US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7956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8714"/>
            <a:ext cx="9144000" cy="459373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1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A cheaper option: Kings Bay?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28650" y="1542152"/>
            <a:ext cx="2609996" cy="4249048"/>
          </a:xfrm>
          <a:prstGeom prst="rect">
            <a:avLst/>
          </a:prstGeom>
          <a:solidFill>
            <a:srgbClr val="E8BF5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Basing the submarines at Kings Bay could likely be done quickly.</a:t>
            </a:r>
          </a:p>
          <a:p>
            <a:pPr algn="ctr"/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3330429" y="1542152"/>
            <a:ext cx="2609996" cy="42490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To abide by the NPT, the UK would have to create an isolated warhead depot for </a:t>
            </a:r>
            <a:r>
              <a:rPr lang="en-US" sz="2400" dirty="0" err="1">
                <a:solidFill>
                  <a:srgbClr val="002060"/>
                </a:solidFill>
                <a:latin typeface="Trebuchet MS" panose="020B0603020202020204" pitchFamily="34" charset="0"/>
              </a:rPr>
              <a:t>MoD</a:t>
            </a: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-only handling. </a:t>
            </a:r>
          </a:p>
          <a:p>
            <a:pPr marL="285750" lvl="1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7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This </a:t>
            </a:r>
            <a:r>
              <a:rPr lang="en-US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type of scenario is not farfetched as the U.S. tactical nuclear arsenal in Europe uses a similar arrangement</a:t>
            </a:r>
            <a:r>
              <a:rPr lang="en-US" sz="17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.</a:t>
            </a:r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6032208" y="1542152"/>
            <a:ext cx="2609996" cy="4249048"/>
          </a:xfrm>
          <a:prstGeom prst="rect">
            <a:avLst/>
          </a:prstGeom>
          <a:solidFill>
            <a:srgbClr val="E8BF5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Main problems:</a:t>
            </a:r>
          </a:p>
          <a:p>
            <a:pPr marL="285750" lvl="1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Distance and logistics</a:t>
            </a:r>
          </a:p>
          <a:p>
            <a:pPr marL="285750" lvl="1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Independence of deterrent would be seriously questioned</a:t>
            </a: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193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141" y="1227109"/>
            <a:ext cx="3729718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91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51475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September 18, 2014: This was supposed to be it!</a:t>
            </a:r>
            <a:endParaRPr lang="en-US" sz="32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044" y="1690689"/>
            <a:ext cx="6521911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www.armscontrolcenter.org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32389"/>
            <a:ext cx="282160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*</a:t>
            </a:r>
            <a:r>
              <a:rPr lang="en-US" sz="1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Photo courtesy of the Scottish Government</a:t>
            </a:r>
            <a:endParaRPr lang="en-US" sz="1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29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68177"/>
            <a:ext cx="2679815" cy="432302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www.armscontrolcenter.org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465" y="1468176"/>
            <a:ext cx="5206885" cy="43230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6008853"/>
            <a:ext cx="372249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*Photos courtesy of Gustavo </a:t>
            </a:r>
            <a:r>
              <a:rPr lang="en-US" sz="1000" b="1" dirty="0" err="1" smtClean="0">
                <a:solidFill>
                  <a:srgbClr val="002060"/>
                </a:solidFill>
                <a:latin typeface="Trebuchet MS" panose="020B0603020202020204" pitchFamily="34" charset="0"/>
              </a:rPr>
              <a:t>Ferlizi</a:t>
            </a:r>
            <a:r>
              <a:rPr lang="en-US" sz="1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 (L) and Duncan Hull (R)</a:t>
            </a:r>
            <a:endParaRPr lang="en-US" sz="1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8649" y="51475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But then…</a:t>
            </a:r>
            <a:endParaRPr lang="en-US" sz="32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2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June 23, 2016: “</a:t>
            </a:r>
            <a:r>
              <a:rPr lang="en-US" sz="3200" b="1" dirty="0" err="1" smtClean="0">
                <a:solidFill>
                  <a:srgbClr val="002060"/>
                </a:solidFill>
              </a:rPr>
              <a:t>Brexit</a:t>
            </a:r>
            <a:r>
              <a:rPr lang="en-US" sz="3200" b="1" dirty="0" smtClean="0">
                <a:solidFill>
                  <a:srgbClr val="002060"/>
                </a:solidFill>
              </a:rPr>
              <a:t>” Results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33" y="2152354"/>
            <a:ext cx="7564582" cy="37423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44378"/>
            <a:ext cx="250581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*Photo courtesy of the Huffington Post</a:t>
            </a:r>
            <a:endParaRPr lang="en-US" sz="1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7323" y="1506023"/>
            <a:ext cx="66511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62 percent of Scots voted to remain in the European Union</a:t>
            </a:r>
            <a:r>
              <a:rPr lang="en-US" dirty="0" smtClean="0">
                <a:latin typeface="Trebuchet MS" panose="020B0603020202020204" pitchFamily="34" charset="0"/>
              </a:rPr>
              <a:t>.</a:t>
            </a:r>
          </a:p>
          <a:p>
            <a:r>
              <a:rPr lang="en-US" dirty="0" smtClean="0">
                <a:latin typeface="Trebuchet MS" panose="020B0603020202020204" pitchFamily="34" charset="0"/>
              </a:rPr>
              <a:t> </a:t>
            </a:r>
            <a:endParaRPr lang="en-US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17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49" y="610034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Taking their country back? 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261" y="2212626"/>
            <a:ext cx="5993477" cy="254113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70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The UK Trident Program(me)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71450" y="1646927"/>
            <a:ext cx="2185733" cy="4010923"/>
          </a:xfrm>
          <a:prstGeom prst="rect">
            <a:avLst/>
          </a:prstGeom>
          <a:solidFill>
            <a:srgbClr val="E8BF5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“Trident” is the colloquial term encompassing the entire UK nuclear deterrent.</a:t>
            </a:r>
          </a:p>
          <a:p>
            <a:pPr algn="ctr"/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386794" y="1646927"/>
            <a:ext cx="2189801" cy="4010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Four Vanguard class ballistic missile submarines (</a:t>
            </a:r>
            <a:r>
              <a:rPr lang="en-US" sz="24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SSBNs)</a:t>
            </a:r>
          </a:p>
          <a:p>
            <a:pPr marL="285750" lvl="1" indent="-114300">
              <a:buFont typeface="Arial" panose="020B0604020202020204" pitchFamily="34" charset="0"/>
              <a:buChar char="•"/>
            </a:pPr>
            <a:r>
              <a:rPr lang="en-US" sz="1700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Continuous </a:t>
            </a:r>
            <a:r>
              <a:rPr lang="en-US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at-sea deterrence (CASD) – one submarine is always on patrol</a:t>
            </a:r>
          </a:p>
          <a:p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endParaRPr lang="en-US" sz="2400" dirty="0"/>
          </a:p>
        </p:txBody>
      </p:sp>
      <p:sp>
        <p:nvSpPr>
          <p:cNvPr id="12" name="Rectangle 11"/>
          <p:cNvSpPr/>
          <p:nvPr/>
        </p:nvSpPr>
        <p:spPr>
          <a:xfrm>
            <a:off x="4606206" y="1646927"/>
            <a:ext cx="2189801" cy="4010923"/>
          </a:xfrm>
          <a:prstGeom prst="rect">
            <a:avLst/>
          </a:prstGeom>
          <a:solidFill>
            <a:srgbClr val="E8BF5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58 Trident D5 missile bodies</a:t>
            </a:r>
          </a:p>
          <a:p>
            <a:pPr marL="285750" lvl="1" indent="-1143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Held in a communal pool at the Strategic Weapons Facility at Kings Bay Submarine Base, Georgia, USA</a:t>
            </a:r>
          </a:p>
          <a:p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6825618" y="1646927"/>
            <a:ext cx="2189801" cy="401092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225 MK4 warheads (160 operationally available)</a:t>
            </a:r>
          </a:p>
          <a:p>
            <a:pPr marL="285750" lvl="1" indent="-114300"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Believed to closely resemble the US W76 warhead – yield of approximately 80-100 kilotons</a:t>
            </a:r>
          </a:p>
          <a:p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15301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HMNB Clyde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258" y="1220669"/>
            <a:ext cx="6259483" cy="498229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356351"/>
            <a:ext cx="341952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*Photo courtesy of the Royal United Services Institute</a:t>
            </a:r>
          </a:p>
        </p:txBody>
      </p:sp>
    </p:spTree>
    <p:extLst>
      <p:ext uri="{BB962C8B-B14F-4D97-AF65-F5344CB8AC3E}">
        <p14:creationId xmlns:p14="http://schemas.microsoft.com/office/powerpoint/2010/main" val="146352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Who is this?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0248" y="1409989"/>
            <a:ext cx="3263503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6044378"/>
            <a:ext cx="244329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rgbClr val="002060"/>
                </a:solidFill>
                <a:latin typeface="Trebuchet MS" panose="020B0603020202020204" pitchFamily="34" charset="0"/>
              </a:rPr>
              <a:t>*Photo courtesy of Christine McIntosh</a:t>
            </a:r>
            <a:endParaRPr lang="en-US" sz="1000" b="1" dirty="0">
              <a:solidFill>
                <a:srgbClr val="00206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4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Second Independence Referendum?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www.armscontrolcenter.org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28650" y="1551677"/>
            <a:ext cx="2609996" cy="4144273"/>
          </a:xfrm>
          <a:prstGeom prst="rect">
            <a:avLst/>
          </a:prstGeom>
          <a:solidFill>
            <a:srgbClr val="E8BF5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lvl="0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The Scottish National Party (SNP) intends to remove all nuclear weapons from Scotland upon independence as “quickly and safely as possible.”</a:t>
            </a:r>
          </a:p>
          <a:p>
            <a:pPr algn="ctr"/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3330429" y="1551677"/>
            <a:ext cx="2609996" cy="414427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58 Scottish Members of Parliament voted against replacing the UK’s four SSBNs.</a:t>
            </a:r>
          </a:p>
          <a:p>
            <a:pPr marL="285750" lvl="1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14300" algn="l"/>
              </a:tabLst>
            </a:pPr>
            <a:r>
              <a:rPr lang="en-US" sz="1700" dirty="0">
                <a:solidFill>
                  <a:srgbClr val="002060"/>
                </a:solidFill>
                <a:latin typeface="Trebuchet MS" panose="020B0603020202020204" pitchFamily="34" charset="0"/>
              </a:rPr>
              <a:t>50 percent of all “no” votes across the UK came from Scotland, which represents 9 percent of the House of Commons.</a:t>
            </a:r>
          </a:p>
          <a:p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6032208" y="1551677"/>
            <a:ext cx="2609996" cy="4144273"/>
          </a:xfrm>
          <a:prstGeom prst="rect">
            <a:avLst/>
          </a:prstGeom>
          <a:solidFill>
            <a:srgbClr val="E8BF59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" indent="-1143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2060"/>
                </a:solidFill>
                <a:latin typeface="Trebuchet MS" panose="020B0603020202020204" pitchFamily="34" charset="0"/>
              </a:rPr>
              <a:t>Public opinion polls consistently show Scots against Trident.</a:t>
            </a:r>
          </a:p>
          <a:p>
            <a:endParaRPr lang="en-US" sz="2400" dirty="0">
              <a:solidFill>
                <a:srgbClr val="002060"/>
              </a:solidFill>
              <a:latin typeface="Trebuchet MS" panose="020B0603020202020204" pitchFamily="34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4106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705</TotalTime>
  <Words>449</Words>
  <Application>Microsoft Office PowerPoint</Application>
  <PresentationFormat>On-screen Show (4:3)</PresentationFormat>
  <Paragraphs>56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Trebuchet MS</vt:lpstr>
      <vt:lpstr>Office Theme</vt:lpstr>
      <vt:lpstr>1_Office Theme</vt:lpstr>
      <vt:lpstr>PowerPoint Presentation</vt:lpstr>
      <vt:lpstr>September 18, 2014: This was supposed to be it!</vt:lpstr>
      <vt:lpstr>But then…</vt:lpstr>
      <vt:lpstr>June 23, 2016: “Brexit” Results</vt:lpstr>
      <vt:lpstr>Taking their country back? </vt:lpstr>
      <vt:lpstr>The UK Trident Program(me)</vt:lpstr>
      <vt:lpstr>HMNB Clyde</vt:lpstr>
      <vt:lpstr>Who is this?</vt:lpstr>
      <vt:lpstr>Second Independence Referendum?</vt:lpstr>
      <vt:lpstr>Options for Trident: Devonport and Falmouth</vt:lpstr>
      <vt:lpstr>PowerPoint Presentation</vt:lpstr>
      <vt:lpstr>A cheaper option: Kings Bay?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Hazel Correa</dc:creator>
  <cp:lastModifiedBy>James McKeon</cp:lastModifiedBy>
  <cp:revision>54</cp:revision>
  <dcterms:created xsi:type="dcterms:W3CDTF">2016-10-07T16:54:26Z</dcterms:created>
  <dcterms:modified xsi:type="dcterms:W3CDTF">2016-10-13T14:40:49Z</dcterms:modified>
</cp:coreProperties>
</file>