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9" r:id="rId3"/>
    <p:sldId id="292" r:id="rId4"/>
    <p:sldId id="289" r:id="rId5"/>
    <p:sldId id="278" r:id="rId6"/>
    <p:sldId id="288" r:id="rId7"/>
    <p:sldId id="281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88106" autoAdjust="0"/>
  </p:normalViewPr>
  <p:slideViewPr>
    <p:cSldViewPr>
      <p:cViewPr varScale="1">
        <p:scale>
          <a:sx n="117" d="100"/>
          <a:sy n="117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BD450-F099-4A66-9921-FF9B40CFD5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356D3-5847-4199-8BF9-9B7BC100D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3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5B8B-9B31-4F8F-A807-E7DC8213168B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0153-4F8B-4D96-AB4E-8F4F0B5C3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 Left: </a:t>
            </a:r>
          </a:p>
          <a:p>
            <a:r>
              <a:rPr lang="en-US" dirty="0" smtClean="0"/>
              <a:t>Lada</a:t>
            </a:r>
          </a:p>
          <a:p>
            <a:r>
              <a:rPr lang="en-US" dirty="0" err="1" smtClean="0"/>
              <a:t>Grigorovich</a:t>
            </a:r>
            <a:r>
              <a:rPr lang="en-US" dirty="0" smtClean="0"/>
              <a:t>-class</a:t>
            </a:r>
          </a:p>
          <a:p>
            <a:r>
              <a:rPr lang="en-US" dirty="0" err="1" smtClean="0"/>
              <a:t>Yasen</a:t>
            </a:r>
            <a:endParaRPr lang="en-US" dirty="0" smtClean="0"/>
          </a:p>
          <a:p>
            <a:r>
              <a:rPr lang="en-US" dirty="0" err="1" smtClean="0"/>
              <a:t>Buyan</a:t>
            </a:r>
            <a:r>
              <a:rPr lang="en-US" dirty="0" smtClean="0"/>
              <a:t>-M</a:t>
            </a:r>
            <a:r>
              <a:rPr lang="en-US" baseline="0" dirty="0" smtClean="0"/>
              <a:t> (Bottom)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Demonstrate</a:t>
            </a:r>
            <a:r>
              <a:rPr lang="en-US" baseline="0" dirty="0" smtClean="0"/>
              <a:t> a Russian commitment to nonnuclear </a:t>
            </a:r>
            <a:r>
              <a:rPr lang="en-US" baseline="0" dirty="0" err="1" smtClean="0"/>
              <a:t>deterrenc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0153-4F8B-4D96-AB4E-8F4F0B5C3E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Below are nine maps depicting approximate range rings for an SS-N-30A launch platform (ship or submarine) operating in various areas of the world. The yellow and red rings depict 1,300km/700nm (conventional) and 3,000km/1,620nm (nuclear) ranges, respectively. The launch points chosen are not meant to suggest actual planned launch areas, but simply to provide a sense of LACM coverage.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0153-4F8B-4D96-AB4E-8F4F0B5C3E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“…Russia has the will to use them [Russia’s non-nuclear deterrent] if it satisfies the national interests of our state and our people.” –V.V. Putin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0153-4F8B-4D96-AB4E-8F4F0B5C3E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8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409C-6E11-4762-B61B-A41A0AE4D527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C76D-D00B-451B-BA70-5A345DF1517C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2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2B9B-168E-48D0-9519-DEA9A606ED3D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E1C-A6DB-4CCC-A031-6BE7081236B9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653-5B07-4DB8-AFBF-C620566E9077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0D49-97B2-41BF-8B76-EA117C0F936B}" type="datetime1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7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455A-37EA-44F8-8A7E-0E2B7F1B636A}" type="datetime1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2281-E9EA-439E-8A98-659E0D5F30EA}" type="datetime1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580B-367E-4214-9A2E-DA75D2C8B69B}" type="datetime1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92F5-3C22-457F-AE70-5D8B43A37773}" type="datetime1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857-BD0F-4590-B267-C32A10AA798B}" type="datetime1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000"/>
                    </a14:imgEffect>
                    <a14:imgEffect>
                      <a14:colorTemperature colorTemp="6250"/>
                    </a14:imgEffect>
                    <a14:imgEffect>
                      <a14:saturation sat="0"/>
                    </a14:imgEffect>
                    <a14:imgEffect>
                      <a14:brightnessContrast bright="-18000" contrast="430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A762-6A79-49C3-B13A-DEE8568BDEAD}" type="datetime1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B3D3-3CAE-44E0-8C77-28228090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09800"/>
            <a:ext cx="7772400" cy="13620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Examining Russian “Pre-Nuclear deterrence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1</a:t>
            </a:fld>
            <a:endParaRPr lang="en-US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38200" y="4343400"/>
            <a:ext cx="77724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Harrison Menke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Menke007@live.missouristate.edu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657350"/>
            <a:ext cx="83280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" y="1828800"/>
            <a:ext cx="82026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Research Question: How will Russia seek to utilize long-range, non-nuclear weapons to manage escalation in </a:t>
            </a:r>
            <a:r>
              <a:rPr lang="en-US" sz="3200" dirty="0" smtClean="0">
                <a:solidFill>
                  <a:schemeClr val="bg1"/>
                </a:solidFill>
              </a:rPr>
              <a:t>the “pre-nuclear</a:t>
            </a:r>
            <a:r>
              <a:rPr lang="en-US" sz="3200" dirty="0" smtClean="0">
                <a:solidFill>
                  <a:schemeClr val="bg1"/>
                </a:solidFill>
              </a:rPr>
              <a:t>” </a:t>
            </a:r>
            <a:r>
              <a:rPr lang="en-US" sz="3200" dirty="0" smtClean="0">
                <a:solidFill>
                  <a:schemeClr val="bg1"/>
                </a:solidFill>
              </a:rPr>
              <a:t>phase?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05" y="4487675"/>
            <a:ext cx="1600200" cy="22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" y="4484955"/>
            <a:ext cx="1673592" cy="223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29" y="4487675"/>
            <a:ext cx="1601495" cy="22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Conceptual Foundations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457200"/>
            <a:r>
              <a:rPr lang="en-US" dirty="0" smtClean="0">
                <a:solidFill>
                  <a:prstClr val="white"/>
                </a:solidFill>
              </a:rPr>
              <a:t>Russia </a:t>
            </a:r>
            <a:r>
              <a:rPr lang="en-US" dirty="0">
                <a:solidFill>
                  <a:prstClr val="white"/>
                </a:solidFill>
              </a:rPr>
              <a:t>understands nuclear weapons cannot be a panacea</a:t>
            </a:r>
          </a:p>
          <a:p>
            <a:pPr marL="571500" lvl="0" indent="-457200"/>
            <a:r>
              <a:rPr lang="en-US" dirty="0" err="1" smtClean="0">
                <a:solidFill>
                  <a:prstClr val="white"/>
                </a:solidFill>
              </a:rPr>
              <a:t>Kokoshin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and Pre-Nuclear </a:t>
            </a:r>
            <a:r>
              <a:rPr lang="en-US" dirty="0" smtClean="0">
                <a:solidFill>
                  <a:prstClr val="white"/>
                </a:solidFill>
              </a:rPr>
              <a:t>Deterrence</a:t>
            </a:r>
          </a:p>
          <a:p>
            <a:pPr marL="971550" lvl="1" indent="-457200"/>
            <a:r>
              <a:rPr lang="en-US" dirty="0" smtClean="0">
                <a:solidFill>
                  <a:prstClr val="white"/>
                </a:solidFill>
              </a:rPr>
              <a:t>Information Struggle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4268" b="28032"/>
          <a:stretch/>
        </p:blipFill>
        <p:spPr bwMode="auto">
          <a:xfrm>
            <a:off x="609600" y="5181600"/>
            <a:ext cx="23622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19799" y="5210174"/>
            <a:ext cx="2362200" cy="108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29943"/>
            <a:ext cx="15351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Goals, Targets, and Intentions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Early Stage: Targets Military Hubs and C2 </a:t>
            </a:r>
          </a:p>
          <a:p>
            <a:r>
              <a:rPr lang="en-US" sz="2800" dirty="0" smtClean="0"/>
              <a:t>As Escalation Continues: Targets Shift to Civilian Politico-Economic Infrastructure</a:t>
            </a:r>
          </a:p>
          <a:p>
            <a:r>
              <a:rPr lang="en-US" sz="2800" dirty="0" smtClean="0">
                <a:solidFill>
                  <a:prstClr val="white"/>
                </a:solidFill>
                <a:ea typeface="Calibri"/>
                <a:cs typeface="Times New Roman"/>
              </a:rPr>
              <a:t>Non-Nuclear De-Escalation? 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85867"/>
            <a:ext cx="2519362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2362200" cy="141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3376"/>
          <a:stretch/>
        </p:blipFill>
        <p:spPr bwMode="auto">
          <a:xfrm>
            <a:off x="5924551" y="4619506"/>
            <a:ext cx="2733674" cy="13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Kremlin Approval: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5</a:t>
            </a:fld>
            <a:endParaRPr lang="en-US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7625" y="1519237"/>
            <a:ext cx="2590800" cy="504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New Strike Platforms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043466" y="1519237"/>
            <a:ext cx="2590800" cy="504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Improved Missiles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248400" y="1519237"/>
            <a:ext cx="2590800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Leadership Views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2181220"/>
            <a:ext cx="17367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9" y="3538372"/>
            <a:ext cx="17319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4925707"/>
            <a:ext cx="17367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95" y="3842442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95" y="5369617"/>
            <a:ext cx="21336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9" y="2147308"/>
            <a:ext cx="2124075" cy="14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71088" y="2514600"/>
            <a:ext cx="294542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“…Russia has the will to use them [Russia’s non-nuclear deterrent] if it satisfies the national interests of our state and our people.” –V.V. Putin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55" y="4244578"/>
            <a:ext cx="3053556" cy="19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5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Naval Launch Point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3D3-3CAE-44E0-8C77-2822809029CF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r="12110"/>
          <a:stretch/>
        </p:blipFill>
        <p:spPr bwMode="auto">
          <a:xfrm>
            <a:off x="0" y="19812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r="8489"/>
          <a:stretch/>
        </p:blipFill>
        <p:spPr bwMode="auto">
          <a:xfrm>
            <a:off x="4495800" y="1981200"/>
            <a:ext cx="464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562724"/>
            <a:ext cx="7906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*Maps from 7 Fee Beneath the Keel, “The RF Navy vs Your ‘Critically Important Facilities,” March 29, 2015.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6118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Rings: 1,300 km                            Red Rings: 3,000 km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69982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Russian reports suggest </a:t>
            </a:r>
            <a:r>
              <a:rPr lang="en-US" dirty="0" err="1" smtClean="0"/>
              <a:t>Kalibr</a:t>
            </a:r>
            <a:r>
              <a:rPr lang="en-US" dirty="0" smtClean="0"/>
              <a:t> cruise missiles could range between 1,500-3,000 km Kh-101 ALCM is reported to be around 5,000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The Syrian Testing 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83350"/>
            <a:ext cx="762000" cy="365125"/>
          </a:xfrm>
        </p:spPr>
        <p:txBody>
          <a:bodyPr/>
          <a:lstStyle/>
          <a:p>
            <a:fld id="{B596B3D3-3CAE-44E0-8C77-2822809029CF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638800" y="3581400"/>
            <a:ext cx="533400" cy="1524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34000" y="3733800"/>
            <a:ext cx="304800" cy="8382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24400" y="4572000"/>
            <a:ext cx="609600" cy="1524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962400" y="4343400"/>
            <a:ext cx="762000" cy="3810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52800" y="4267200"/>
            <a:ext cx="609600" cy="76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76800" y="3810000"/>
            <a:ext cx="1371600" cy="7620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657600" y="4419600"/>
            <a:ext cx="1219200" cy="152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05400" y="1828800"/>
            <a:ext cx="762000" cy="3276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962400" y="4914900"/>
            <a:ext cx="19431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34000" y="4371975"/>
            <a:ext cx="37147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543175" y="4495800"/>
            <a:ext cx="885825" cy="5143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771900" y="4305300"/>
            <a:ext cx="1562100" cy="4953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209800" y="4724400"/>
            <a:ext cx="762000" cy="3810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971800" y="4495800"/>
            <a:ext cx="304800" cy="2476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152900"/>
            <a:ext cx="1600202" cy="90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r="28603" b="7068"/>
          <a:stretch/>
        </p:blipFill>
        <p:spPr bwMode="auto">
          <a:xfrm>
            <a:off x="6343650" y="2117978"/>
            <a:ext cx="1457325" cy="16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 flipV="1">
            <a:off x="3505200" y="4572000"/>
            <a:ext cx="4572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2145" y="6177885"/>
            <a:ext cx="862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*Map partly from The </a:t>
            </a:r>
            <a:r>
              <a:rPr lang="en-US" sz="1200" dirty="0" err="1" smtClean="0"/>
              <a:t>Aviationist</a:t>
            </a:r>
            <a:r>
              <a:rPr lang="en-US" sz="1200" dirty="0" smtClean="0"/>
              <a:t>, “This Infographic Provides All the Details About the Russian Strategic Bomber Fleet Operations Over Syria,” Nov. 21, 2015.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8437"/>
            <a:ext cx="74676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2000" y="1468437"/>
            <a:ext cx="240482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Russian Cruise </a:t>
            </a:r>
            <a:br>
              <a:rPr lang="en-US" sz="2400" b="1" dirty="0" smtClean="0"/>
            </a:br>
            <a:r>
              <a:rPr lang="en-US" sz="2400" b="1" dirty="0" smtClean="0"/>
              <a:t>Missile Launches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74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 New Coercive Toolkit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Weakens Traditional Conventional-Nuclear Firebreaks</a:t>
            </a:r>
          </a:p>
          <a:p>
            <a:pPr lvl="1"/>
            <a:r>
              <a:rPr lang="en-US" dirty="0" smtClean="0">
                <a:solidFill>
                  <a:prstClr val="white"/>
                </a:solidFill>
              </a:rPr>
              <a:t>Strategic </a:t>
            </a:r>
            <a:r>
              <a:rPr lang="en-US" dirty="0">
                <a:solidFill>
                  <a:prstClr val="white"/>
                </a:solidFill>
              </a:rPr>
              <a:t>Effects without Crossing the Nuclear </a:t>
            </a:r>
            <a:r>
              <a:rPr lang="en-US" dirty="0" smtClean="0">
                <a:solidFill>
                  <a:prstClr val="white"/>
                </a:solidFill>
              </a:rPr>
              <a:t>Threshold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Likely to Encourage Escalation and Crisis Instability</a:t>
            </a:r>
          </a:p>
          <a:p>
            <a:endParaRPr lang="en-US" sz="24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83350"/>
            <a:ext cx="762000" cy="365125"/>
          </a:xfrm>
        </p:spPr>
        <p:txBody>
          <a:bodyPr/>
          <a:lstStyle/>
          <a:p>
            <a:fld id="{B596B3D3-3CAE-44E0-8C77-2822809029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18716</TotalTime>
  <Words>362</Words>
  <Application>Microsoft Office PowerPoint</Application>
  <PresentationFormat>On-screen Show (4:3)</PresentationFormat>
  <Paragraphs>50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Examining Russian “Pre-Nuclear deterrence”</vt:lpstr>
      <vt:lpstr>Introduction</vt:lpstr>
      <vt:lpstr>Conceptual Foundations </vt:lpstr>
      <vt:lpstr>Goals, Targets, and Intentions</vt:lpstr>
      <vt:lpstr>Kremlin Approval: Capabilities</vt:lpstr>
      <vt:lpstr>Naval Launch Point Coverage</vt:lpstr>
      <vt:lpstr>The Syrian Testing Ground</vt:lpstr>
      <vt:lpstr>Implications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Nuclear Usage</dc:title>
  <dc:creator>Harrison Menke</dc:creator>
  <cp:lastModifiedBy>Menke, Harrison S.</cp:lastModifiedBy>
  <cp:revision>134</cp:revision>
  <cp:lastPrinted>2015-11-23T02:36:55Z</cp:lastPrinted>
  <dcterms:created xsi:type="dcterms:W3CDTF">2015-03-22T17:28:06Z</dcterms:created>
  <dcterms:modified xsi:type="dcterms:W3CDTF">2016-04-07T18:08:00Z</dcterms:modified>
</cp:coreProperties>
</file>