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9" r:id="rId1"/>
    <p:sldMasterId id="2147483711" r:id="rId2"/>
  </p:sldMasterIdLst>
  <p:sldIdLst>
    <p:sldId id="256" r:id="rId3"/>
    <p:sldId id="257" r:id="rId4"/>
    <p:sldId id="266" r:id="rId5"/>
    <p:sldId id="258" r:id="rId6"/>
    <p:sldId id="263" r:id="rId7"/>
    <p:sldId id="259" r:id="rId8"/>
    <p:sldId id="260" r:id="rId9"/>
    <p:sldId id="261" r:id="rId10"/>
    <p:sldId id="262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132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acqsec\dfsroot\healypf\AllStrategicstuff_PB11_CBD11_Recap%20to%202050-v1c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880129303727014E-2"/>
          <c:y val="4.1259842519685036E-2"/>
          <c:w val="0.84017758046614877"/>
          <c:h val="0.81584198714291145"/>
        </c:manualLayout>
      </c:layout>
      <c:areaChart>
        <c:grouping val="stacked"/>
        <c:varyColors val="0"/>
        <c:ser>
          <c:idx val="1"/>
          <c:order val="0"/>
          <c:tx>
            <c:strRef>
              <c:f>AllStrategicstuff_future_recap!$B$30</c:f>
              <c:strCache>
                <c:ptCount val="1"/>
                <c:pt idx="0">
                  <c:v>Investment</c:v>
                </c:pt>
              </c:strCache>
            </c:strRef>
          </c:tx>
          <c:spPr>
            <a:solidFill>
              <a:srgbClr val="C00000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AllStrategicstuff_future_recap!$C$29:$CM$29</c:f>
              <c:strCache>
                <c:ptCount val="89"/>
                <c:pt idx="0">
                  <c:v>1962</c:v>
                </c:pt>
                <c:pt idx="1">
                  <c:v>1963</c:v>
                </c:pt>
                <c:pt idx="2">
                  <c:v>1964</c:v>
                </c:pt>
                <c:pt idx="3">
                  <c:v>1965</c:v>
                </c:pt>
                <c:pt idx="4">
                  <c:v>1966</c:v>
                </c:pt>
                <c:pt idx="5">
                  <c:v>1967</c:v>
                </c:pt>
                <c:pt idx="6">
                  <c:v>1968</c:v>
                </c:pt>
                <c:pt idx="7">
                  <c:v>1969</c:v>
                </c:pt>
                <c:pt idx="8">
                  <c:v>1970</c:v>
                </c:pt>
                <c:pt idx="9">
                  <c:v>1971</c:v>
                </c:pt>
                <c:pt idx="10">
                  <c:v>1972</c:v>
                </c:pt>
                <c:pt idx="11">
                  <c:v>1973</c:v>
                </c:pt>
                <c:pt idx="12">
                  <c:v>1974</c:v>
                </c:pt>
                <c:pt idx="13">
                  <c:v>1975</c:v>
                </c:pt>
                <c:pt idx="14">
                  <c:v>1976</c:v>
                </c:pt>
                <c:pt idx="15">
                  <c:v>1977</c:v>
                </c:pt>
                <c:pt idx="16">
                  <c:v>1978</c:v>
                </c:pt>
                <c:pt idx="17">
                  <c:v>1979</c:v>
                </c:pt>
                <c:pt idx="18">
                  <c:v>1980</c:v>
                </c:pt>
                <c:pt idx="19">
                  <c:v>1981</c:v>
                </c:pt>
                <c:pt idx="20">
                  <c:v>1982</c:v>
                </c:pt>
                <c:pt idx="21">
                  <c:v>1983</c:v>
                </c:pt>
                <c:pt idx="22">
                  <c:v>1984</c:v>
                </c:pt>
                <c:pt idx="23">
                  <c:v>1985</c:v>
                </c:pt>
                <c:pt idx="24">
                  <c:v>1986</c:v>
                </c:pt>
                <c:pt idx="25">
                  <c:v>1987</c:v>
                </c:pt>
                <c:pt idx="26">
                  <c:v>1988</c:v>
                </c:pt>
                <c:pt idx="27">
                  <c:v>1989</c:v>
                </c:pt>
                <c:pt idx="28">
                  <c:v>1990</c:v>
                </c:pt>
                <c:pt idx="29">
                  <c:v>1991</c:v>
                </c:pt>
                <c:pt idx="30">
                  <c:v>1992</c:v>
                </c:pt>
                <c:pt idx="31">
                  <c:v>1993</c:v>
                </c:pt>
                <c:pt idx="32">
                  <c:v>1994</c:v>
                </c:pt>
                <c:pt idx="33">
                  <c:v>1995</c:v>
                </c:pt>
                <c:pt idx="34">
                  <c:v>1996</c:v>
                </c:pt>
                <c:pt idx="35">
                  <c:v>1997</c:v>
                </c:pt>
                <c:pt idx="36">
                  <c:v>1998</c:v>
                </c:pt>
                <c:pt idx="37">
                  <c:v>1999</c:v>
                </c:pt>
                <c:pt idx="38">
                  <c:v>2000</c:v>
                </c:pt>
                <c:pt idx="39">
                  <c:v>2001</c:v>
                </c:pt>
                <c:pt idx="40">
                  <c:v>2002</c:v>
                </c:pt>
                <c:pt idx="41">
                  <c:v>2003</c:v>
                </c:pt>
                <c:pt idx="42">
                  <c:v>2004</c:v>
                </c:pt>
                <c:pt idx="43">
                  <c:v>2005</c:v>
                </c:pt>
                <c:pt idx="44">
                  <c:v>2006</c:v>
                </c:pt>
                <c:pt idx="45">
                  <c:v>2007</c:v>
                </c:pt>
                <c:pt idx="46">
                  <c:v>2008</c:v>
                </c:pt>
                <c:pt idx="47">
                  <c:v>2009</c:v>
                </c:pt>
                <c:pt idx="48">
                  <c:v>2010</c:v>
                </c:pt>
                <c:pt idx="49">
                  <c:v>2011</c:v>
                </c:pt>
                <c:pt idx="50">
                  <c:v>2012</c:v>
                </c:pt>
                <c:pt idx="51">
                  <c:v>2013</c:v>
                </c:pt>
                <c:pt idx="52">
                  <c:v>2014</c:v>
                </c:pt>
                <c:pt idx="53">
                  <c:v>2015</c:v>
                </c:pt>
                <c:pt idx="54">
                  <c:v>2016</c:v>
                </c:pt>
                <c:pt idx="55">
                  <c:v>2017</c:v>
                </c:pt>
                <c:pt idx="56">
                  <c:v>2018</c:v>
                </c:pt>
                <c:pt idx="57">
                  <c:v>2019</c:v>
                </c:pt>
                <c:pt idx="58">
                  <c:v>2020</c:v>
                </c:pt>
                <c:pt idx="59">
                  <c:v>2021</c:v>
                </c:pt>
                <c:pt idx="60">
                  <c:v>2022</c:v>
                </c:pt>
                <c:pt idx="61">
                  <c:v>2023</c:v>
                </c:pt>
                <c:pt idx="62">
                  <c:v>2024</c:v>
                </c:pt>
                <c:pt idx="63">
                  <c:v>2025</c:v>
                </c:pt>
                <c:pt idx="64">
                  <c:v>2026</c:v>
                </c:pt>
                <c:pt idx="65">
                  <c:v>2027</c:v>
                </c:pt>
                <c:pt idx="66">
                  <c:v>2028</c:v>
                </c:pt>
                <c:pt idx="67">
                  <c:v>2029</c:v>
                </c:pt>
                <c:pt idx="68">
                  <c:v>2030</c:v>
                </c:pt>
                <c:pt idx="69">
                  <c:v>2031</c:v>
                </c:pt>
                <c:pt idx="70">
                  <c:v>2032</c:v>
                </c:pt>
                <c:pt idx="71">
                  <c:v>2033</c:v>
                </c:pt>
                <c:pt idx="72">
                  <c:v>2034</c:v>
                </c:pt>
                <c:pt idx="73">
                  <c:v>2035</c:v>
                </c:pt>
                <c:pt idx="74">
                  <c:v>2036</c:v>
                </c:pt>
                <c:pt idx="75">
                  <c:v>2037</c:v>
                </c:pt>
                <c:pt idx="76">
                  <c:v>2038</c:v>
                </c:pt>
                <c:pt idx="77">
                  <c:v>2039</c:v>
                </c:pt>
                <c:pt idx="78">
                  <c:v>2040</c:v>
                </c:pt>
                <c:pt idx="79">
                  <c:v>2041</c:v>
                </c:pt>
                <c:pt idx="80">
                  <c:v>2042</c:v>
                </c:pt>
                <c:pt idx="81">
                  <c:v>2043</c:v>
                </c:pt>
                <c:pt idx="82">
                  <c:v>2044</c:v>
                </c:pt>
                <c:pt idx="83">
                  <c:v>2045</c:v>
                </c:pt>
                <c:pt idx="84">
                  <c:v>2046</c:v>
                </c:pt>
                <c:pt idx="85">
                  <c:v>2047</c:v>
                </c:pt>
                <c:pt idx="86">
                  <c:v>2048</c:v>
                </c:pt>
                <c:pt idx="87">
                  <c:v>2049</c:v>
                </c:pt>
                <c:pt idx="88">
                  <c:v>2050</c:v>
                </c:pt>
              </c:strCache>
            </c:strRef>
          </c:cat>
          <c:val>
            <c:numRef>
              <c:f>AllStrategicstuff_future_recap!$C$31:$CM$31</c:f>
              <c:numCache>
                <c:formatCode>#,##0</c:formatCode>
                <c:ptCount val="89"/>
                <c:pt idx="0">
                  <c:v>22475568.022</c:v>
                </c:pt>
                <c:pt idx="1">
                  <c:v>22420473.835000001</c:v>
                </c:pt>
                <c:pt idx="2">
                  <c:v>22198366.720999997</c:v>
                </c:pt>
                <c:pt idx="3">
                  <c:v>22252515.169</c:v>
                </c:pt>
                <c:pt idx="4">
                  <c:v>19274701.946999997</c:v>
                </c:pt>
                <c:pt idx="5">
                  <c:v>18578570.426999997</c:v>
                </c:pt>
                <c:pt idx="6">
                  <c:v>18026228.922999997</c:v>
                </c:pt>
                <c:pt idx="7">
                  <c:v>17116234.474000003</c:v>
                </c:pt>
                <c:pt idx="8">
                  <c:v>15403427.478999997</c:v>
                </c:pt>
                <c:pt idx="9">
                  <c:v>14048980.738999777</c:v>
                </c:pt>
                <c:pt idx="10">
                  <c:v>14481581.937000001</c:v>
                </c:pt>
                <c:pt idx="11">
                  <c:v>14238623.563999999</c:v>
                </c:pt>
                <c:pt idx="12">
                  <c:v>13952010.291999985</c:v>
                </c:pt>
                <c:pt idx="13">
                  <c:v>14560959.012</c:v>
                </c:pt>
                <c:pt idx="14">
                  <c:v>14331410.363999998</c:v>
                </c:pt>
                <c:pt idx="15">
                  <c:v>14105837.455000212</c:v>
                </c:pt>
                <c:pt idx="16">
                  <c:v>12893209.313000008</c:v>
                </c:pt>
                <c:pt idx="17">
                  <c:v>13216936.679</c:v>
                </c:pt>
                <c:pt idx="18">
                  <c:v>14468858.291999985</c:v>
                </c:pt>
                <c:pt idx="19">
                  <c:v>14790730.635999991</c:v>
                </c:pt>
                <c:pt idx="20">
                  <c:v>14776175.852000048</c:v>
                </c:pt>
                <c:pt idx="21">
                  <c:v>14778183.699999981</c:v>
                </c:pt>
                <c:pt idx="22">
                  <c:v>15058902.620999983</c:v>
                </c:pt>
                <c:pt idx="23">
                  <c:v>17494354.348999999</c:v>
                </c:pt>
                <c:pt idx="24">
                  <c:v>16553034.833999999</c:v>
                </c:pt>
                <c:pt idx="25">
                  <c:v>17104974.262999997</c:v>
                </c:pt>
                <c:pt idx="26">
                  <c:v>15137267.38200001</c:v>
                </c:pt>
                <c:pt idx="27">
                  <c:v>15352177.059999999</c:v>
                </c:pt>
                <c:pt idx="28">
                  <c:v>15279940.007999985</c:v>
                </c:pt>
                <c:pt idx="29">
                  <c:v>14859033.949000001</c:v>
                </c:pt>
                <c:pt idx="30">
                  <c:v>13788260.391000004</c:v>
                </c:pt>
                <c:pt idx="31">
                  <c:v>11860719.102000002</c:v>
                </c:pt>
                <c:pt idx="32">
                  <c:v>10402512.621000003</c:v>
                </c:pt>
                <c:pt idx="33">
                  <c:v>9761506.8509999998</c:v>
                </c:pt>
                <c:pt idx="34">
                  <c:v>9049137.8770000003</c:v>
                </c:pt>
                <c:pt idx="35">
                  <c:v>8350356.1649999991</c:v>
                </c:pt>
                <c:pt idx="36">
                  <c:v>8627035.9730000049</c:v>
                </c:pt>
                <c:pt idx="37">
                  <c:v>8401201.103999991</c:v>
                </c:pt>
                <c:pt idx="38">
                  <c:v>7759034.7570000011</c:v>
                </c:pt>
                <c:pt idx="39">
                  <c:v>7620984.8900000006</c:v>
                </c:pt>
                <c:pt idx="40">
                  <c:v>8495470.787999779</c:v>
                </c:pt>
                <c:pt idx="41">
                  <c:v>8474467.627999777</c:v>
                </c:pt>
                <c:pt idx="42">
                  <c:v>8412559.9850000069</c:v>
                </c:pt>
                <c:pt idx="43">
                  <c:v>8276974.7390000001</c:v>
                </c:pt>
                <c:pt idx="44">
                  <c:v>8223017.3860000027</c:v>
                </c:pt>
                <c:pt idx="45">
                  <c:v>8136157.4040000001</c:v>
                </c:pt>
                <c:pt idx="46">
                  <c:v>7845980.9340000004</c:v>
                </c:pt>
                <c:pt idx="47">
                  <c:v>7924504.7350000041</c:v>
                </c:pt>
                <c:pt idx="48">
                  <c:v>10224750.994000006</c:v>
                </c:pt>
                <c:pt idx="49">
                  <c:v>8658660</c:v>
                </c:pt>
                <c:pt idx="50">
                  <c:v>8138324.2680000011</c:v>
                </c:pt>
                <c:pt idx="51">
                  <c:v>8084177.5710000014</c:v>
                </c:pt>
                <c:pt idx="52">
                  <c:v>8274446.745000002</c:v>
                </c:pt>
                <c:pt idx="53">
                  <c:v>8553033.837999979</c:v>
                </c:pt>
                <c:pt idx="54">
                  <c:v>8034500</c:v>
                </c:pt>
                <c:pt idx="55">
                  <c:v>8037500</c:v>
                </c:pt>
                <c:pt idx="56">
                  <c:v>8040300</c:v>
                </c:pt>
                <c:pt idx="57">
                  <c:v>8037200</c:v>
                </c:pt>
                <c:pt idx="58">
                  <c:v>8040100</c:v>
                </c:pt>
                <c:pt idx="59">
                  <c:v>8043000</c:v>
                </c:pt>
                <c:pt idx="60">
                  <c:v>8042800</c:v>
                </c:pt>
                <c:pt idx="61">
                  <c:v>8043700</c:v>
                </c:pt>
                <c:pt idx="62">
                  <c:v>8045600</c:v>
                </c:pt>
                <c:pt idx="63">
                  <c:v>8079000</c:v>
                </c:pt>
                <c:pt idx="64">
                  <c:v>8173100</c:v>
                </c:pt>
                <c:pt idx="65">
                  <c:v>8382200.0000000009</c:v>
                </c:pt>
                <c:pt idx="66">
                  <c:v>8043700</c:v>
                </c:pt>
                <c:pt idx="67">
                  <c:v>8045600</c:v>
                </c:pt>
                <c:pt idx="68">
                  <c:v>8079000</c:v>
                </c:pt>
                <c:pt idx="69">
                  <c:v>8173100</c:v>
                </c:pt>
                <c:pt idx="70">
                  <c:v>8040300</c:v>
                </c:pt>
                <c:pt idx="71">
                  <c:v>8037200</c:v>
                </c:pt>
                <c:pt idx="72">
                  <c:v>8040100</c:v>
                </c:pt>
                <c:pt idx="73">
                  <c:v>8043000</c:v>
                </c:pt>
                <c:pt idx="74">
                  <c:v>8042800</c:v>
                </c:pt>
                <c:pt idx="75">
                  <c:v>8043700</c:v>
                </c:pt>
                <c:pt idx="76">
                  <c:v>8045600</c:v>
                </c:pt>
                <c:pt idx="77">
                  <c:v>8079000</c:v>
                </c:pt>
                <c:pt idx="78">
                  <c:v>8173100</c:v>
                </c:pt>
                <c:pt idx="79">
                  <c:v>8382200.0000000009</c:v>
                </c:pt>
                <c:pt idx="80">
                  <c:v>8043700</c:v>
                </c:pt>
                <c:pt idx="81">
                  <c:v>8045600</c:v>
                </c:pt>
                <c:pt idx="82">
                  <c:v>8079000</c:v>
                </c:pt>
                <c:pt idx="83">
                  <c:v>8173100</c:v>
                </c:pt>
                <c:pt idx="84">
                  <c:v>8040300</c:v>
                </c:pt>
                <c:pt idx="85">
                  <c:v>8037200</c:v>
                </c:pt>
                <c:pt idx="86">
                  <c:v>8040100</c:v>
                </c:pt>
                <c:pt idx="87">
                  <c:v>8043000</c:v>
                </c:pt>
                <c:pt idx="88">
                  <c:v>8042800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BC-4A63-B814-17B1FEB1E61B}"/>
            </c:ext>
          </c:extLst>
        </c:ser>
        <c:ser>
          <c:idx val="0"/>
          <c:order val="1"/>
          <c:tx>
            <c:strRef>
              <c:f>AllStrategicstuff_future_recap!$B$31</c:f>
              <c:strCache>
                <c:ptCount val="1"/>
                <c:pt idx="0">
                  <c:v>Sustainment</c:v>
                </c:pt>
              </c:strCache>
            </c:strRef>
          </c:tx>
          <c:spPr>
            <a:solidFill>
              <a:srgbClr val="0033CC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AllStrategicstuff_future_recap!$C$29:$CM$29</c:f>
              <c:strCache>
                <c:ptCount val="89"/>
                <c:pt idx="0">
                  <c:v>1962</c:v>
                </c:pt>
                <c:pt idx="1">
                  <c:v>1963</c:v>
                </c:pt>
                <c:pt idx="2">
                  <c:v>1964</c:v>
                </c:pt>
                <c:pt idx="3">
                  <c:v>1965</c:v>
                </c:pt>
                <c:pt idx="4">
                  <c:v>1966</c:v>
                </c:pt>
                <c:pt idx="5">
                  <c:v>1967</c:v>
                </c:pt>
                <c:pt idx="6">
                  <c:v>1968</c:v>
                </c:pt>
                <c:pt idx="7">
                  <c:v>1969</c:v>
                </c:pt>
                <c:pt idx="8">
                  <c:v>1970</c:v>
                </c:pt>
                <c:pt idx="9">
                  <c:v>1971</c:v>
                </c:pt>
                <c:pt idx="10">
                  <c:v>1972</c:v>
                </c:pt>
                <c:pt idx="11">
                  <c:v>1973</c:v>
                </c:pt>
                <c:pt idx="12">
                  <c:v>1974</c:v>
                </c:pt>
                <c:pt idx="13">
                  <c:v>1975</c:v>
                </c:pt>
                <c:pt idx="14">
                  <c:v>1976</c:v>
                </c:pt>
                <c:pt idx="15">
                  <c:v>1977</c:v>
                </c:pt>
                <c:pt idx="16">
                  <c:v>1978</c:v>
                </c:pt>
                <c:pt idx="17">
                  <c:v>1979</c:v>
                </c:pt>
                <c:pt idx="18">
                  <c:v>1980</c:v>
                </c:pt>
                <c:pt idx="19">
                  <c:v>1981</c:v>
                </c:pt>
                <c:pt idx="20">
                  <c:v>1982</c:v>
                </c:pt>
                <c:pt idx="21">
                  <c:v>1983</c:v>
                </c:pt>
                <c:pt idx="22">
                  <c:v>1984</c:v>
                </c:pt>
                <c:pt idx="23">
                  <c:v>1985</c:v>
                </c:pt>
                <c:pt idx="24">
                  <c:v>1986</c:v>
                </c:pt>
                <c:pt idx="25">
                  <c:v>1987</c:v>
                </c:pt>
                <c:pt idx="26">
                  <c:v>1988</c:v>
                </c:pt>
                <c:pt idx="27">
                  <c:v>1989</c:v>
                </c:pt>
                <c:pt idx="28">
                  <c:v>1990</c:v>
                </c:pt>
                <c:pt idx="29">
                  <c:v>1991</c:v>
                </c:pt>
                <c:pt idx="30">
                  <c:v>1992</c:v>
                </c:pt>
                <c:pt idx="31">
                  <c:v>1993</c:v>
                </c:pt>
                <c:pt idx="32">
                  <c:v>1994</c:v>
                </c:pt>
                <c:pt idx="33">
                  <c:v>1995</c:v>
                </c:pt>
                <c:pt idx="34">
                  <c:v>1996</c:v>
                </c:pt>
                <c:pt idx="35">
                  <c:v>1997</c:v>
                </c:pt>
                <c:pt idx="36">
                  <c:v>1998</c:v>
                </c:pt>
                <c:pt idx="37">
                  <c:v>1999</c:v>
                </c:pt>
                <c:pt idx="38">
                  <c:v>2000</c:v>
                </c:pt>
                <c:pt idx="39">
                  <c:v>2001</c:v>
                </c:pt>
                <c:pt idx="40">
                  <c:v>2002</c:v>
                </c:pt>
                <c:pt idx="41">
                  <c:v>2003</c:v>
                </c:pt>
                <c:pt idx="42">
                  <c:v>2004</c:v>
                </c:pt>
                <c:pt idx="43">
                  <c:v>2005</c:v>
                </c:pt>
                <c:pt idx="44">
                  <c:v>2006</c:v>
                </c:pt>
                <c:pt idx="45">
                  <c:v>2007</c:v>
                </c:pt>
                <c:pt idx="46">
                  <c:v>2008</c:v>
                </c:pt>
                <c:pt idx="47">
                  <c:v>2009</c:v>
                </c:pt>
                <c:pt idx="48">
                  <c:v>2010</c:v>
                </c:pt>
                <c:pt idx="49">
                  <c:v>2011</c:v>
                </c:pt>
                <c:pt idx="50">
                  <c:v>2012</c:v>
                </c:pt>
                <c:pt idx="51">
                  <c:v>2013</c:v>
                </c:pt>
                <c:pt idx="52">
                  <c:v>2014</c:v>
                </c:pt>
                <c:pt idx="53">
                  <c:v>2015</c:v>
                </c:pt>
                <c:pt idx="54">
                  <c:v>2016</c:v>
                </c:pt>
                <c:pt idx="55">
                  <c:v>2017</c:v>
                </c:pt>
                <c:pt idx="56">
                  <c:v>2018</c:v>
                </c:pt>
                <c:pt idx="57">
                  <c:v>2019</c:v>
                </c:pt>
                <c:pt idx="58">
                  <c:v>2020</c:v>
                </c:pt>
                <c:pt idx="59">
                  <c:v>2021</c:v>
                </c:pt>
                <c:pt idx="60">
                  <c:v>2022</c:v>
                </c:pt>
                <c:pt idx="61">
                  <c:v>2023</c:v>
                </c:pt>
                <c:pt idx="62">
                  <c:v>2024</c:v>
                </c:pt>
                <c:pt idx="63">
                  <c:v>2025</c:v>
                </c:pt>
                <c:pt idx="64">
                  <c:v>2026</c:v>
                </c:pt>
                <c:pt idx="65">
                  <c:v>2027</c:v>
                </c:pt>
                <c:pt idx="66">
                  <c:v>2028</c:v>
                </c:pt>
                <c:pt idx="67">
                  <c:v>2029</c:v>
                </c:pt>
                <c:pt idx="68">
                  <c:v>2030</c:v>
                </c:pt>
                <c:pt idx="69">
                  <c:v>2031</c:v>
                </c:pt>
                <c:pt idx="70">
                  <c:v>2032</c:v>
                </c:pt>
                <c:pt idx="71">
                  <c:v>2033</c:v>
                </c:pt>
                <c:pt idx="72">
                  <c:v>2034</c:v>
                </c:pt>
                <c:pt idx="73">
                  <c:v>2035</c:v>
                </c:pt>
                <c:pt idx="74">
                  <c:v>2036</c:v>
                </c:pt>
                <c:pt idx="75">
                  <c:v>2037</c:v>
                </c:pt>
                <c:pt idx="76">
                  <c:v>2038</c:v>
                </c:pt>
                <c:pt idx="77">
                  <c:v>2039</c:v>
                </c:pt>
                <c:pt idx="78">
                  <c:v>2040</c:v>
                </c:pt>
                <c:pt idx="79">
                  <c:v>2041</c:v>
                </c:pt>
                <c:pt idx="80">
                  <c:v>2042</c:v>
                </c:pt>
                <c:pt idx="81">
                  <c:v>2043</c:v>
                </c:pt>
                <c:pt idx="82">
                  <c:v>2044</c:v>
                </c:pt>
                <c:pt idx="83">
                  <c:v>2045</c:v>
                </c:pt>
                <c:pt idx="84">
                  <c:v>2046</c:v>
                </c:pt>
                <c:pt idx="85">
                  <c:v>2047</c:v>
                </c:pt>
                <c:pt idx="86">
                  <c:v>2048</c:v>
                </c:pt>
                <c:pt idx="87">
                  <c:v>2049</c:v>
                </c:pt>
                <c:pt idx="88">
                  <c:v>2050</c:v>
                </c:pt>
              </c:strCache>
            </c:strRef>
          </c:cat>
          <c:val>
            <c:numRef>
              <c:f>AllStrategicstuff_future_recap!$C$30:$CM$30</c:f>
              <c:numCache>
                <c:formatCode>#,##0</c:formatCode>
                <c:ptCount val="89"/>
                <c:pt idx="0">
                  <c:v>52248962.981999993</c:v>
                </c:pt>
                <c:pt idx="1">
                  <c:v>44301138.826000005</c:v>
                </c:pt>
                <c:pt idx="2">
                  <c:v>32097015.630000021</c:v>
                </c:pt>
                <c:pt idx="3">
                  <c:v>15487251.721000001</c:v>
                </c:pt>
                <c:pt idx="4">
                  <c:v>14542781.343</c:v>
                </c:pt>
                <c:pt idx="5">
                  <c:v>16825832.605</c:v>
                </c:pt>
                <c:pt idx="6">
                  <c:v>20479477.980999976</c:v>
                </c:pt>
                <c:pt idx="7">
                  <c:v>23973925.706999995</c:v>
                </c:pt>
                <c:pt idx="8">
                  <c:v>16288395.937999981</c:v>
                </c:pt>
                <c:pt idx="9">
                  <c:v>15704474.514000002</c:v>
                </c:pt>
                <c:pt idx="10">
                  <c:v>16896626.047000002</c:v>
                </c:pt>
                <c:pt idx="11">
                  <c:v>18961165.18</c:v>
                </c:pt>
                <c:pt idx="12">
                  <c:v>15991924.641000003</c:v>
                </c:pt>
                <c:pt idx="13">
                  <c:v>16370695.393999998</c:v>
                </c:pt>
                <c:pt idx="14">
                  <c:v>15396291.881000008</c:v>
                </c:pt>
                <c:pt idx="15">
                  <c:v>19450780.583999977</c:v>
                </c:pt>
                <c:pt idx="16">
                  <c:v>17957227.851999994</c:v>
                </c:pt>
                <c:pt idx="17">
                  <c:v>11789333.045</c:v>
                </c:pt>
                <c:pt idx="18">
                  <c:v>14279916.82</c:v>
                </c:pt>
                <c:pt idx="19">
                  <c:v>17064994.440999996</c:v>
                </c:pt>
                <c:pt idx="20">
                  <c:v>23326774.600000001</c:v>
                </c:pt>
                <c:pt idx="21">
                  <c:v>31517955.582000006</c:v>
                </c:pt>
                <c:pt idx="22">
                  <c:v>45139912.204000011</c:v>
                </c:pt>
                <c:pt idx="23">
                  <c:v>43776369.865000002</c:v>
                </c:pt>
                <c:pt idx="24">
                  <c:v>39012043.310999997</c:v>
                </c:pt>
                <c:pt idx="25">
                  <c:v>39943208.321000002</c:v>
                </c:pt>
                <c:pt idx="26">
                  <c:v>34721635.442000002</c:v>
                </c:pt>
                <c:pt idx="27">
                  <c:v>24120761.560000002</c:v>
                </c:pt>
                <c:pt idx="28">
                  <c:v>17935166.612000059</c:v>
                </c:pt>
                <c:pt idx="29">
                  <c:v>16922392.856000021</c:v>
                </c:pt>
                <c:pt idx="30">
                  <c:v>15290755.243999979</c:v>
                </c:pt>
                <c:pt idx="31">
                  <c:v>10922905.735000001</c:v>
                </c:pt>
                <c:pt idx="32">
                  <c:v>6175586.2890000008</c:v>
                </c:pt>
                <c:pt idx="33">
                  <c:v>4890574.1740000006</c:v>
                </c:pt>
                <c:pt idx="34">
                  <c:v>5200516.2590000015</c:v>
                </c:pt>
                <c:pt idx="35">
                  <c:v>3933796.1290000011</c:v>
                </c:pt>
                <c:pt idx="36">
                  <c:v>4106478.0329999947</c:v>
                </c:pt>
                <c:pt idx="37">
                  <c:v>3763526.9110000003</c:v>
                </c:pt>
                <c:pt idx="38">
                  <c:v>4321177.9880000064</c:v>
                </c:pt>
                <c:pt idx="39">
                  <c:v>4012878.7280000001</c:v>
                </c:pt>
                <c:pt idx="40">
                  <c:v>4420369.8760000002</c:v>
                </c:pt>
                <c:pt idx="41">
                  <c:v>4295624.1970000006</c:v>
                </c:pt>
                <c:pt idx="42">
                  <c:v>4871204.466</c:v>
                </c:pt>
                <c:pt idx="43">
                  <c:v>4795974.2760000024</c:v>
                </c:pt>
                <c:pt idx="44">
                  <c:v>5345139.9400000013</c:v>
                </c:pt>
                <c:pt idx="45">
                  <c:v>5262316.4000000004</c:v>
                </c:pt>
                <c:pt idx="46">
                  <c:v>6110073.9100000001</c:v>
                </c:pt>
                <c:pt idx="47">
                  <c:v>6826396.7960000001</c:v>
                </c:pt>
                <c:pt idx="48">
                  <c:v>5264710.989000001</c:v>
                </c:pt>
                <c:pt idx="49">
                  <c:v>5880048</c:v>
                </c:pt>
                <c:pt idx="50">
                  <c:v>6311101.0950000007</c:v>
                </c:pt>
                <c:pt idx="51">
                  <c:v>5305904.4910000013</c:v>
                </c:pt>
                <c:pt idx="52">
                  <c:v>4952907.3829999994</c:v>
                </c:pt>
                <c:pt idx="53">
                  <c:v>6154753.8860000009</c:v>
                </c:pt>
                <c:pt idx="54">
                  <c:v>5904600</c:v>
                </c:pt>
                <c:pt idx="55">
                  <c:v>6092800</c:v>
                </c:pt>
                <c:pt idx="56">
                  <c:v>5232700</c:v>
                </c:pt>
                <c:pt idx="57">
                  <c:v>5122400</c:v>
                </c:pt>
                <c:pt idx="58">
                  <c:v>3372700</c:v>
                </c:pt>
                <c:pt idx="59">
                  <c:v>3448500</c:v>
                </c:pt>
                <c:pt idx="60">
                  <c:v>3848500</c:v>
                </c:pt>
                <c:pt idx="61">
                  <c:v>3320500</c:v>
                </c:pt>
                <c:pt idx="62">
                  <c:v>3805300</c:v>
                </c:pt>
                <c:pt idx="63">
                  <c:v>3250800</c:v>
                </c:pt>
                <c:pt idx="64">
                  <c:v>3779300</c:v>
                </c:pt>
                <c:pt idx="65">
                  <c:v>2979300</c:v>
                </c:pt>
                <c:pt idx="66">
                  <c:v>3050800</c:v>
                </c:pt>
                <c:pt idx="67">
                  <c:v>2779300</c:v>
                </c:pt>
                <c:pt idx="68">
                  <c:v>3120500</c:v>
                </c:pt>
                <c:pt idx="69">
                  <c:v>2779300</c:v>
                </c:pt>
                <c:pt idx="70">
                  <c:v>3732700</c:v>
                </c:pt>
                <c:pt idx="71">
                  <c:v>3622400</c:v>
                </c:pt>
                <c:pt idx="72">
                  <c:v>2672700</c:v>
                </c:pt>
                <c:pt idx="73">
                  <c:v>2748500</c:v>
                </c:pt>
                <c:pt idx="74">
                  <c:v>4148500</c:v>
                </c:pt>
                <c:pt idx="75">
                  <c:v>3620500</c:v>
                </c:pt>
                <c:pt idx="76">
                  <c:v>4105300</c:v>
                </c:pt>
                <c:pt idx="77">
                  <c:v>3550800</c:v>
                </c:pt>
                <c:pt idx="78">
                  <c:v>4079300</c:v>
                </c:pt>
                <c:pt idx="79">
                  <c:v>3279300</c:v>
                </c:pt>
                <c:pt idx="80">
                  <c:v>3550800</c:v>
                </c:pt>
                <c:pt idx="81">
                  <c:v>3279300</c:v>
                </c:pt>
                <c:pt idx="82">
                  <c:v>3620500</c:v>
                </c:pt>
                <c:pt idx="83">
                  <c:v>3279300</c:v>
                </c:pt>
                <c:pt idx="84">
                  <c:v>4732700</c:v>
                </c:pt>
                <c:pt idx="85">
                  <c:v>4622400</c:v>
                </c:pt>
                <c:pt idx="86">
                  <c:v>3672700</c:v>
                </c:pt>
                <c:pt idx="87">
                  <c:v>3748500</c:v>
                </c:pt>
                <c:pt idx="88">
                  <c:v>4148500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2BC-4A63-B814-17B1FEB1E61B}"/>
            </c:ext>
          </c:extLst>
        </c:ser>
        <c:ser>
          <c:idx val="2"/>
          <c:order val="2"/>
          <c:tx>
            <c:strRef>
              <c:f>AllStrategicstuff_future_recap!$B$32</c:f>
              <c:strCache>
                <c:ptCount val="1"/>
                <c:pt idx="0">
                  <c:v>New SSBN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AllStrategicstuff_future_recap!$C$29:$CM$29</c:f>
              <c:strCache>
                <c:ptCount val="89"/>
                <c:pt idx="0">
                  <c:v>1962</c:v>
                </c:pt>
                <c:pt idx="1">
                  <c:v>1963</c:v>
                </c:pt>
                <c:pt idx="2">
                  <c:v>1964</c:v>
                </c:pt>
                <c:pt idx="3">
                  <c:v>1965</c:v>
                </c:pt>
                <c:pt idx="4">
                  <c:v>1966</c:v>
                </c:pt>
                <c:pt idx="5">
                  <c:v>1967</c:v>
                </c:pt>
                <c:pt idx="6">
                  <c:v>1968</c:v>
                </c:pt>
                <c:pt idx="7">
                  <c:v>1969</c:v>
                </c:pt>
                <c:pt idx="8">
                  <c:v>1970</c:v>
                </c:pt>
                <c:pt idx="9">
                  <c:v>1971</c:v>
                </c:pt>
                <c:pt idx="10">
                  <c:v>1972</c:v>
                </c:pt>
                <c:pt idx="11">
                  <c:v>1973</c:v>
                </c:pt>
                <c:pt idx="12">
                  <c:v>1974</c:v>
                </c:pt>
                <c:pt idx="13">
                  <c:v>1975</c:v>
                </c:pt>
                <c:pt idx="14">
                  <c:v>1976</c:v>
                </c:pt>
                <c:pt idx="15">
                  <c:v>1977</c:v>
                </c:pt>
                <c:pt idx="16">
                  <c:v>1978</c:v>
                </c:pt>
                <c:pt idx="17">
                  <c:v>1979</c:v>
                </c:pt>
                <c:pt idx="18">
                  <c:v>1980</c:v>
                </c:pt>
                <c:pt idx="19">
                  <c:v>1981</c:v>
                </c:pt>
                <c:pt idx="20">
                  <c:v>1982</c:v>
                </c:pt>
                <c:pt idx="21">
                  <c:v>1983</c:v>
                </c:pt>
                <c:pt idx="22">
                  <c:v>1984</c:v>
                </c:pt>
                <c:pt idx="23">
                  <c:v>1985</c:v>
                </c:pt>
                <c:pt idx="24">
                  <c:v>1986</c:v>
                </c:pt>
                <c:pt idx="25">
                  <c:v>1987</c:v>
                </c:pt>
                <c:pt idx="26">
                  <c:v>1988</c:v>
                </c:pt>
                <c:pt idx="27">
                  <c:v>1989</c:v>
                </c:pt>
                <c:pt idx="28">
                  <c:v>1990</c:v>
                </c:pt>
                <c:pt idx="29">
                  <c:v>1991</c:v>
                </c:pt>
                <c:pt idx="30">
                  <c:v>1992</c:v>
                </c:pt>
                <c:pt idx="31">
                  <c:v>1993</c:v>
                </c:pt>
                <c:pt idx="32">
                  <c:v>1994</c:v>
                </c:pt>
                <c:pt idx="33">
                  <c:v>1995</c:v>
                </c:pt>
                <c:pt idx="34">
                  <c:v>1996</c:v>
                </c:pt>
                <c:pt idx="35">
                  <c:v>1997</c:v>
                </c:pt>
                <c:pt idx="36">
                  <c:v>1998</c:v>
                </c:pt>
                <c:pt idx="37">
                  <c:v>1999</c:v>
                </c:pt>
                <c:pt idx="38">
                  <c:v>2000</c:v>
                </c:pt>
                <c:pt idx="39">
                  <c:v>2001</c:v>
                </c:pt>
                <c:pt idx="40">
                  <c:v>2002</c:v>
                </c:pt>
                <c:pt idx="41">
                  <c:v>2003</c:v>
                </c:pt>
                <c:pt idx="42">
                  <c:v>2004</c:v>
                </c:pt>
                <c:pt idx="43">
                  <c:v>2005</c:v>
                </c:pt>
                <c:pt idx="44">
                  <c:v>2006</c:v>
                </c:pt>
                <c:pt idx="45">
                  <c:v>2007</c:v>
                </c:pt>
                <c:pt idx="46">
                  <c:v>2008</c:v>
                </c:pt>
                <c:pt idx="47">
                  <c:v>2009</c:v>
                </c:pt>
                <c:pt idx="48">
                  <c:v>2010</c:v>
                </c:pt>
                <c:pt idx="49">
                  <c:v>2011</c:v>
                </c:pt>
                <c:pt idx="50">
                  <c:v>2012</c:v>
                </c:pt>
                <c:pt idx="51">
                  <c:v>2013</c:v>
                </c:pt>
                <c:pt idx="52">
                  <c:v>2014</c:v>
                </c:pt>
                <c:pt idx="53">
                  <c:v>2015</c:v>
                </c:pt>
                <c:pt idx="54">
                  <c:v>2016</c:v>
                </c:pt>
                <c:pt idx="55">
                  <c:v>2017</c:v>
                </c:pt>
                <c:pt idx="56">
                  <c:v>2018</c:v>
                </c:pt>
                <c:pt idx="57">
                  <c:v>2019</c:v>
                </c:pt>
                <c:pt idx="58">
                  <c:v>2020</c:v>
                </c:pt>
                <c:pt idx="59">
                  <c:v>2021</c:v>
                </c:pt>
                <c:pt idx="60">
                  <c:v>2022</c:v>
                </c:pt>
                <c:pt idx="61">
                  <c:v>2023</c:v>
                </c:pt>
                <c:pt idx="62">
                  <c:v>2024</c:v>
                </c:pt>
                <c:pt idx="63">
                  <c:v>2025</c:v>
                </c:pt>
                <c:pt idx="64">
                  <c:v>2026</c:v>
                </c:pt>
                <c:pt idx="65">
                  <c:v>2027</c:v>
                </c:pt>
                <c:pt idx="66">
                  <c:v>2028</c:v>
                </c:pt>
                <c:pt idx="67">
                  <c:v>2029</c:v>
                </c:pt>
                <c:pt idx="68">
                  <c:v>2030</c:v>
                </c:pt>
                <c:pt idx="69">
                  <c:v>2031</c:v>
                </c:pt>
                <c:pt idx="70">
                  <c:v>2032</c:v>
                </c:pt>
                <c:pt idx="71">
                  <c:v>2033</c:v>
                </c:pt>
                <c:pt idx="72">
                  <c:v>2034</c:v>
                </c:pt>
                <c:pt idx="73">
                  <c:v>2035</c:v>
                </c:pt>
                <c:pt idx="74">
                  <c:v>2036</c:v>
                </c:pt>
                <c:pt idx="75">
                  <c:v>2037</c:v>
                </c:pt>
                <c:pt idx="76">
                  <c:v>2038</c:v>
                </c:pt>
                <c:pt idx="77">
                  <c:v>2039</c:v>
                </c:pt>
                <c:pt idx="78">
                  <c:v>2040</c:v>
                </c:pt>
                <c:pt idx="79">
                  <c:v>2041</c:v>
                </c:pt>
                <c:pt idx="80">
                  <c:v>2042</c:v>
                </c:pt>
                <c:pt idx="81">
                  <c:v>2043</c:v>
                </c:pt>
                <c:pt idx="82">
                  <c:v>2044</c:v>
                </c:pt>
                <c:pt idx="83">
                  <c:v>2045</c:v>
                </c:pt>
                <c:pt idx="84">
                  <c:v>2046</c:v>
                </c:pt>
                <c:pt idx="85">
                  <c:v>2047</c:v>
                </c:pt>
                <c:pt idx="86">
                  <c:v>2048</c:v>
                </c:pt>
                <c:pt idx="87">
                  <c:v>2049</c:v>
                </c:pt>
                <c:pt idx="88">
                  <c:v>2050</c:v>
                </c:pt>
              </c:strCache>
            </c:strRef>
          </c:cat>
          <c:val>
            <c:numRef>
              <c:f>AllStrategicstuff_future_recap!$C$32:$CM$32</c:f>
              <c:numCache>
                <c:formatCode>General</c:formatCode>
                <c:ptCount val="89"/>
                <c:pt idx="48">
                  <c:v>500000</c:v>
                </c:pt>
                <c:pt idx="49">
                  <c:v>660000</c:v>
                </c:pt>
                <c:pt idx="50">
                  <c:v>1020000</c:v>
                </c:pt>
                <c:pt idx="51">
                  <c:v>1150000</c:v>
                </c:pt>
                <c:pt idx="52">
                  <c:v>1390000</c:v>
                </c:pt>
                <c:pt idx="53">
                  <c:v>1850000</c:v>
                </c:pt>
                <c:pt idx="54">
                  <c:v>2450000</c:v>
                </c:pt>
                <c:pt idx="55">
                  <c:v>3380000</c:v>
                </c:pt>
                <c:pt idx="56">
                  <c:v>3100000</c:v>
                </c:pt>
                <c:pt idx="57">
                  <c:v>4230000</c:v>
                </c:pt>
                <c:pt idx="58">
                  <c:v>3420000</c:v>
                </c:pt>
                <c:pt idx="59">
                  <c:v>2700000</c:v>
                </c:pt>
                <c:pt idx="60">
                  <c:v>3710000</c:v>
                </c:pt>
                <c:pt idx="61">
                  <c:v>3730000</c:v>
                </c:pt>
                <c:pt idx="62">
                  <c:v>6450000</c:v>
                </c:pt>
                <c:pt idx="63">
                  <c:v>6740000</c:v>
                </c:pt>
                <c:pt idx="64">
                  <c:v>6860000</c:v>
                </c:pt>
                <c:pt idx="65">
                  <c:v>6700000</c:v>
                </c:pt>
                <c:pt idx="66">
                  <c:v>6680000</c:v>
                </c:pt>
                <c:pt idx="67">
                  <c:v>6680000</c:v>
                </c:pt>
                <c:pt idx="68">
                  <c:v>6680000</c:v>
                </c:pt>
                <c:pt idx="69">
                  <c:v>6380000</c:v>
                </c:pt>
                <c:pt idx="70">
                  <c:v>6090000.0000000009</c:v>
                </c:pt>
                <c:pt idx="71">
                  <c:v>3090000</c:v>
                </c:pt>
                <c:pt idx="72">
                  <c:v>2600000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2BC-4A63-B814-17B1FEB1E61B}"/>
            </c:ext>
          </c:extLst>
        </c:ser>
        <c:ser>
          <c:idx val="3"/>
          <c:order val="3"/>
          <c:tx>
            <c:strRef>
              <c:f>AllStrategicstuff_future_recap!$B$33</c:f>
              <c:strCache>
                <c:ptCount val="1"/>
                <c:pt idx="0">
                  <c:v>New Bomber </c:v>
                </c:pt>
              </c:strCache>
            </c:strRef>
          </c:tx>
          <c:cat>
            <c:strRef>
              <c:f>AllStrategicstuff_future_recap!$C$29:$CM$29</c:f>
              <c:strCache>
                <c:ptCount val="89"/>
                <c:pt idx="0">
                  <c:v>1962</c:v>
                </c:pt>
                <c:pt idx="1">
                  <c:v>1963</c:v>
                </c:pt>
                <c:pt idx="2">
                  <c:v>1964</c:v>
                </c:pt>
                <c:pt idx="3">
                  <c:v>1965</c:v>
                </c:pt>
                <c:pt idx="4">
                  <c:v>1966</c:v>
                </c:pt>
                <c:pt idx="5">
                  <c:v>1967</c:v>
                </c:pt>
                <c:pt idx="6">
                  <c:v>1968</c:v>
                </c:pt>
                <c:pt idx="7">
                  <c:v>1969</c:v>
                </c:pt>
                <c:pt idx="8">
                  <c:v>1970</c:v>
                </c:pt>
                <c:pt idx="9">
                  <c:v>1971</c:v>
                </c:pt>
                <c:pt idx="10">
                  <c:v>1972</c:v>
                </c:pt>
                <c:pt idx="11">
                  <c:v>1973</c:v>
                </c:pt>
                <c:pt idx="12">
                  <c:v>1974</c:v>
                </c:pt>
                <c:pt idx="13">
                  <c:v>1975</c:v>
                </c:pt>
                <c:pt idx="14">
                  <c:v>1976</c:v>
                </c:pt>
                <c:pt idx="15">
                  <c:v>1977</c:v>
                </c:pt>
                <c:pt idx="16">
                  <c:v>1978</c:v>
                </c:pt>
                <c:pt idx="17">
                  <c:v>1979</c:v>
                </c:pt>
                <c:pt idx="18">
                  <c:v>1980</c:v>
                </c:pt>
                <c:pt idx="19">
                  <c:v>1981</c:v>
                </c:pt>
                <c:pt idx="20">
                  <c:v>1982</c:v>
                </c:pt>
                <c:pt idx="21">
                  <c:v>1983</c:v>
                </c:pt>
                <c:pt idx="22">
                  <c:v>1984</c:v>
                </c:pt>
                <c:pt idx="23">
                  <c:v>1985</c:v>
                </c:pt>
                <c:pt idx="24">
                  <c:v>1986</c:v>
                </c:pt>
                <c:pt idx="25">
                  <c:v>1987</c:v>
                </c:pt>
                <c:pt idx="26">
                  <c:v>1988</c:v>
                </c:pt>
                <c:pt idx="27">
                  <c:v>1989</c:v>
                </c:pt>
                <c:pt idx="28">
                  <c:v>1990</c:v>
                </c:pt>
                <c:pt idx="29">
                  <c:v>1991</c:v>
                </c:pt>
                <c:pt idx="30">
                  <c:v>1992</c:v>
                </c:pt>
                <c:pt idx="31">
                  <c:v>1993</c:v>
                </c:pt>
                <c:pt idx="32">
                  <c:v>1994</c:v>
                </c:pt>
                <c:pt idx="33">
                  <c:v>1995</c:v>
                </c:pt>
                <c:pt idx="34">
                  <c:v>1996</c:v>
                </c:pt>
                <c:pt idx="35">
                  <c:v>1997</c:v>
                </c:pt>
                <c:pt idx="36">
                  <c:v>1998</c:v>
                </c:pt>
                <c:pt idx="37">
                  <c:v>1999</c:v>
                </c:pt>
                <c:pt idx="38">
                  <c:v>2000</c:v>
                </c:pt>
                <c:pt idx="39">
                  <c:v>2001</c:v>
                </c:pt>
                <c:pt idx="40">
                  <c:v>2002</c:v>
                </c:pt>
                <c:pt idx="41">
                  <c:v>2003</c:v>
                </c:pt>
                <c:pt idx="42">
                  <c:v>2004</c:v>
                </c:pt>
                <c:pt idx="43">
                  <c:v>2005</c:v>
                </c:pt>
                <c:pt idx="44">
                  <c:v>2006</c:v>
                </c:pt>
                <c:pt idx="45">
                  <c:v>2007</c:v>
                </c:pt>
                <c:pt idx="46">
                  <c:v>2008</c:v>
                </c:pt>
                <c:pt idx="47">
                  <c:v>2009</c:v>
                </c:pt>
                <c:pt idx="48">
                  <c:v>2010</c:v>
                </c:pt>
                <c:pt idx="49">
                  <c:v>2011</c:v>
                </c:pt>
                <c:pt idx="50">
                  <c:v>2012</c:v>
                </c:pt>
                <c:pt idx="51">
                  <c:v>2013</c:v>
                </c:pt>
                <c:pt idx="52">
                  <c:v>2014</c:v>
                </c:pt>
                <c:pt idx="53">
                  <c:v>2015</c:v>
                </c:pt>
                <c:pt idx="54">
                  <c:v>2016</c:v>
                </c:pt>
                <c:pt idx="55">
                  <c:v>2017</c:v>
                </c:pt>
                <c:pt idx="56">
                  <c:v>2018</c:v>
                </c:pt>
                <c:pt idx="57">
                  <c:v>2019</c:v>
                </c:pt>
                <c:pt idx="58">
                  <c:v>2020</c:v>
                </c:pt>
                <c:pt idx="59">
                  <c:v>2021</c:v>
                </c:pt>
                <c:pt idx="60">
                  <c:v>2022</c:v>
                </c:pt>
                <c:pt idx="61">
                  <c:v>2023</c:v>
                </c:pt>
                <c:pt idx="62">
                  <c:v>2024</c:v>
                </c:pt>
                <c:pt idx="63">
                  <c:v>2025</c:v>
                </c:pt>
                <c:pt idx="64">
                  <c:v>2026</c:v>
                </c:pt>
                <c:pt idx="65">
                  <c:v>2027</c:v>
                </c:pt>
                <c:pt idx="66">
                  <c:v>2028</c:v>
                </c:pt>
                <c:pt idx="67">
                  <c:v>2029</c:v>
                </c:pt>
                <c:pt idx="68">
                  <c:v>2030</c:v>
                </c:pt>
                <c:pt idx="69">
                  <c:v>2031</c:v>
                </c:pt>
                <c:pt idx="70">
                  <c:v>2032</c:v>
                </c:pt>
                <c:pt idx="71">
                  <c:v>2033</c:v>
                </c:pt>
                <c:pt idx="72">
                  <c:v>2034</c:v>
                </c:pt>
                <c:pt idx="73">
                  <c:v>2035</c:v>
                </c:pt>
                <c:pt idx="74">
                  <c:v>2036</c:v>
                </c:pt>
                <c:pt idx="75">
                  <c:v>2037</c:v>
                </c:pt>
                <c:pt idx="76">
                  <c:v>2038</c:v>
                </c:pt>
                <c:pt idx="77">
                  <c:v>2039</c:v>
                </c:pt>
                <c:pt idx="78">
                  <c:v>2040</c:v>
                </c:pt>
                <c:pt idx="79">
                  <c:v>2041</c:v>
                </c:pt>
                <c:pt idx="80">
                  <c:v>2042</c:v>
                </c:pt>
                <c:pt idx="81">
                  <c:v>2043</c:v>
                </c:pt>
                <c:pt idx="82">
                  <c:v>2044</c:v>
                </c:pt>
                <c:pt idx="83">
                  <c:v>2045</c:v>
                </c:pt>
                <c:pt idx="84">
                  <c:v>2046</c:v>
                </c:pt>
                <c:pt idx="85">
                  <c:v>2047</c:v>
                </c:pt>
                <c:pt idx="86">
                  <c:v>2048</c:v>
                </c:pt>
                <c:pt idx="87">
                  <c:v>2049</c:v>
                </c:pt>
                <c:pt idx="88">
                  <c:v>2050</c:v>
                </c:pt>
              </c:strCache>
            </c:strRef>
          </c:cat>
          <c:val>
            <c:numRef>
              <c:f>AllStrategicstuff_future_recap!$C$33:$CM$33</c:f>
              <c:numCache>
                <c:formatCode>General</c:formatCode>
                <c:ptCount val="89"/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160000</c:v>
                </c:pt>
                <c:pt idx="53">
                  <c:v>360000</c:v>
                </c:pt>
                <c:pt idx="54">
                  <c:v>1100000</c:v>
                </c:pt>
                <c:pt idx="55">
                  <c:v>2500000</c:v>
                </c:pt>
                <c:pt idx="56">
                  <c:v>3000000</c:v>
                </c:pt>
                <c:pt idx="57">
                  <c:v>3000000</c:v>
                </c:pt>
                <c:pt idx="58">
                  <c:v>3000000</c:v>
                </c:pt>
                <c:pt idx="59">
                  <c:v>2500000</c:v>
                </c:pt>
                <c:pt idx="60">
                  <c:v>2300000</c:v>
                </c:pt>
                <c:pt idx="61">
                  <c:v>3900000</c:v>
                </c:pt>
                <c:pt idx="62">
                  <c:v>3300000</c:v>
                </c:pt>
                <c:pt idx="63">
                  <c:v>4100000</c:v>
                </c:pt>
                <c:pt idx="64">
                  <c:v>4200000</c:v>
                </c:pt>
                <c:pt idx="65">
                  <c:v>4000000</c:v>
                </c:pt>
                <c:pt idx="66">
                  <c:v>3900000</c:v>
                </c:pt>
                <c:pt idx="67">
                  <c:v>3800000</c:v>
                </c:pt>
                <c:pt idx="68">
                  <c:v>3700000</c:v>
                </c:pt>
                <c:pt idx="69">
                  <c:v>3700000</c:v>
                </c:pt>
                <c:pt idx="70">
                  <c:v>3700000</c:v>
                </c:pt>
                <c:pt idx="71">
                  <c:v>3700000</c:v>
                </c:pt>
                <c:pt idx="72">
                  <c:v>3700000</c:v>
                </c:pt>
                <c:pt idx="73">
                  <c:v>3700000</c:v>
                </c:pt>
                <c:pt idx="74">
                  <c:v>3700000</c:v>
                </c:pt>
                <c:pt idx="75">
                  <c:v>3700000</c:v>
                </c:pt>
                <c:pt idx="76">
                  <c:v>3000000</c:v>
                </c:pt>
                <c:pt idx="77">
                  <c:v>1500000</c:v>
                </c:pt>
                <c:pt idx="78">
                  <c:v>1000000</c:v>
                </c:pt>
                <c:pt idx="79">
                  <c:v>500000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2BC-4A63-B814-17B1FEB1E61B}"/>
            </c:ext>
          </c:extLst>
        </c:ser>
        <c:ser>
          <c:idx val="4"/>
          <c:order val="4"/>
          <c:tx>
            <c:strRef>
              <c:f>AllStrategicstuff_future_recap!$B$34</c:f>
              <c:strCache>
                <c:ptCount val="1"/>
                <c:pt idx="0">
                  <c:v>New CM</c:v>
                </c:pt>
              </c:strCache>
            </c:strRef>
          </c:tx>
          <c:cat>
            <c:strRef>
              <c:f>AllStrategicstuff_future_recap!$C$29:$CM$29</c:f>
              <c:strCache>
                <c:ptCount val="89"/>
                <c:pt idx="0">
                  <c:v>1962</c:v>
                </c:pt>
                <c:pt idx="1">
                  <c:v>1963</c:v>
                </c:pt>
                <c:pt idx="2">
                  <c:v>1964</c:v>
                </c:pt>
                <c:pt idx="3">
                  <c:v>1965</c:v>
                </c:pt>
                <c:pt idx="4">
                  <c:v>1966</c:v>
                </c:pt>
                <c:pt idx="5">
                  <c:v>1967</c:v>
                </c:pt>
                <c:pt idx="6">
                  <c:v>1968</c:v>
                </c:pt>
                <c:pt idx="7">
                  <c:v>1969</c:v>
                </c:pt>
                <c:pt idx="8">
                  <c:v>1970</c:v>
                </c:pt>
                <c:pt idx="9">
                  <c:v>1971</c:v>
                </c:pt>
                <c:pt idx="10">
                  <c:v>1972</c:v>
                </c:pt>
                <c:pt idx="11">
                  <c:v>1973</c:v>
                </c:pt>
                <c:pt idx="12">
                  <c:v>1974</c:v>
                </c:pt>
                <c:pt idx="13">
                  <c:v>1975</c:v>
                </c:pt>
                <c:pt idx="14">
                  <c:v>1976</c:v>
                </c:pt>
                <c:pt idx="15">
                  <c:v>1977</c:v>
                </c:pt>
                <c:pt idx="16">
                  <c:v>1978</c:v>
                </c:pt>
                <c:pt idx="17">
                  <c:v>1979</c:v>
                </c:pt>
                <c:pt idx="18">
                  <c:v>1980</c:v>
                </c:pt>
                <c:pt idx="19">
                  <c:v>1981</c:v>
                </c:pt>
                <c:pt idx="20">
                  <c:v>1982</c:v>
                </c:pt>
                <c:pt idx="21">
                  <c:v>1983</c:v>
                </c:pt>
                <c:pt idx="22">
                  <c:v>1984</c:v>
                </c:pt>
                <c:pt idx="23">
                  <c:v>1985</c:v>
                </c:pt>
                <c:pt idx="24">
                  <c:v>1986</c:v>
                </c:pt>
                <c:pt idx="25">
                  <c:v>1987</c:v>
                </c:pt>
                <c:pt idx="26">
                  <c:v>1988</c:v>
                </c:pt>
                <c:pt idx="27">
                  <c:v>1989</c:v>
                </c:pt>
                <c:pt idx="28">
                  <c:v>1990</c:v>
                </c:pt>
                <c:pt idx="29">
                  <c:v>1991</c:v>
                </c:pt>
                <c:pt idx="30">
                  <c:v>1992</c:v>
                </c:pt>
                <c:pt idx="31">
                  <c:v>1993</c:v>
                </c:pt>
                <c:pt idx="32">
                  <c:v>1994</c:v>
                </c:pt>
                <c:pt idx="33">
                  <c:v>1995</c:v>
                </c:pt>
                <c:pt idx="34">
                  <c:v>1996</c:v>
                </c:pt>
                <c:pt idx="35">
                  <c:v>1997</c:v>
                </c:pt>
                <c:pt idx="36">
                  <c:v>1998</c:v>
                </c:pt>
                <c:pt idx="37">
                  <c:v>1999</c:v>
                </c:pt>
                <c:pt idx="38">
                  <c:v>2000</c:v>
                </c:pt>
                <c:pt idx="39">
                  <c:v>2001</c:v>
                </c:pt>
                <c:pt idx="40">
                  <c:v>2002</c:v>
                </c:pt>
                <c:pt idx="41">
                  <c:v>2003</c:v>
                </c:pt>
                <c:pt idx="42">
                  <c:v>2004</c:v>
                </c:pt>
                <c:pt idx="43">
                  <c:v>2005</c:v>
                </c:pt>
                <c:pt idx="44">
                  <c:v>2006</c:v>
                </c:pt>
                <c:pt idx="45">
                  <c:v>2007</c:v>
                </c:pt>
                <c:pt idx="46">
                  <c:v>2008</c:v>
                </c:pt>
                <c:pt idx="47">
                  <c:v>2009</c:v>
                </c:pt>
                <c:pt idx="48">
                  <c:v>2010</c:v>
                </c:pt>
                <c:pt idx="49">
                  <c:v>2011</c:v>
                </c:pt>
                <c:pt idx="50">
                  <c:v>2012</c:v>
                </c:pt>
                <c:pt idx="51">
                  <c:v>2013</c:v>
                </c:pt>
                <c:pt idx="52">
                  <c:v>2014</c:v>
                </c:pt>
                <c:pt idx="53">
                  <c:v>2015</c:v>
                </c:pt>
                <c:pt idx="54">
                  <c:v>2016</c:v>
                </c:pt>
                <c:pt idx="55">
                  <c:v>2017</c:v>
                </c:pt>
                <c:pt idx="56">
                  <c:v>2018</c:v>
                </c:pt>
                <c:pt idx="57">
                  <c:v>2019</c:v>
                </c:pt>
                <c:pt idx="58">
                  <c:v>2020</c:v>
                </c:pt>
                <c:pt idx="59">
                  <c:v>2021</c:v>
                </c:pt>
                <c:pt idx="60">
                  <c:v>2022</c:v>
                </c:pt>
                <c:pt idx="61">
                  <c:v>2023</c:v>
                </c:pt>
                <c:pt idx="62">
                  <c:v>2024</c:v>
                </c:pt>
                <c:pt idx="63">
                  <c:v>2025</c:v>
                </c:pt>
                <c:pt idx="64">
                  <c:v>2026</c:v>
                </c:pt>
                <c:pt idx="65">
                  <c:v>2027</c:v>
                </c:pt>
                <c:pt idx="66">
                  <c:v>2028</c:v>
                </c:pt>
                <c:pt idx="67">
                  <c:v>2029</c:v>
                </c:pt>
                <c:pt idx="68">
                  <c:v>2030</c:v>
                </c:pt>
                <c:pt idx="69">
                  <c:v>2031</c:v>
                </c:pt>
                <c:pt idx="70">
                  <c:v>2032</c:v>
                </c:pt>
                <c:pt idx="71">
                  <c:v>2033</c:v>
                </c:pt>
                <c:pt idx="72">
                  <c:v>2034</c:v>
                </c:pt>
                <c:pt idx="73">
                  <c:v>2035</c:v>
                </c:pt>
                <c:pt idx="74">
                  <c:v>2036</c:v>
                </c:pt>
                <c:pt idx="75">
                  <c:v>2037</c:v>
                </c:pt>
                <c:pt idx="76">
                  <c:v>2038</c:v>
                </c:pt>
                <c:pt idx="77">
                  <c:v>2039</c:v>
                </c:pt>
                <c:pt idx="78">
                  <c:v>2040</c:v>
                </c:pt>
                <c:pt idx="79">
                  <c:v>2041</c:v>
                </c:pt>
                <c:pt idx="80">
                  <c:v>2042</c:v>
                </c:pt>
                <c:pt idx="81">
                  <c:v>2043</c:v>
                </c:pt>
                <c:pt idx="82">
                  <c:v>2044</c:v>
                </c:pt>
                <c:pt idx="83">
                  <c:v>2045</c:v>
                </c:pt>
                <c:pt idx="84">
                  <c:v>2046</c:v>
                </c:pt>
                <c:pt idx="85">
                  <c:v>2047</c:v>
                </c:pt>
                <c:pt idx="86">
                  <c:v>2048</c:v>
                </c:pt>
                <c:pt idx="87">
                  <c:v>2049</c:v>
                </c:pt>
                <c:pt idx="88">
                  <c:v>2050</c:v>
                </c:pt>
              </c:strCache>
            </c:strRef>
          </c:cat>
          <c:val>
            <c:numRef>
              <c:f>AllStrategicstuff_future_recap!$C$34:$CM$34</c:f>
              <c:numCache>
                <c:formatCode>General</c:formatCode>
                <c:ptCount val="89"/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50875</c:v>
                </c:pt>
                <c:pt idx="52">
                  <c:v>254375</c:v>
                </c:pt>
                <c:pt idx="53">
                  <c:v>508750</c:v>
                </c:pt>
                <c:pt idx="54">
                  <c:v>484700.00000000006</c:v>
                </c:pt>
                <c:pt idx="55">
                  <c:v>854700</c:v>
                </c:pt>
                <c:pt idx="56">
                  <c:v>1224700</c:v>
                </c:pt>
                <c:pt idx="57">
                  <c:v>925000</c:v>
                </c:pt>
                <c:pt idx="58">
                  <c:v>925000</c:v>
                </c:pt>
                <c:pt idx="59">
                  <c:v>925000</c:v>
                </c:pt>
                <c:pt idx="60">
                  <c:v>925000</c:v>
                </c:pt>
                <c:pt idx="61">
                  <c:v>555000</c:v>
                </c:pt>
                <c:pt idx="62">
                  <c:v>185000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2BC-4A63-B814-17B1FEB1E61B}"/>
            </c:ext>
          </c:extLst>
        </c:ser>
        <c:ser>
          <c:idx val="5"/>
          <c:order val="5"/>
          <c:tx>
            <c:strRef>
              <c:f>AllStrategicstuff_future_recap!$B$35</c:f>
              <c:strCache>
                <c:ptCount val="1"/>
                <c:pt idx="0">
                  <c:v>Minuteman III replacement</c:v>
                </c:pt>
              </c:strCache>
            </c:strRef>
          </c:tx>
          <c:cat>
            <c:strRef>
              <c:f>AllStrategicstuff_future_recap!$C$29:$CM$29</c:f>
              <c:strCache>
                <c:ptCount val="89"/>
                <c:pt idx="0">
                  <c:v>1962</c:v>
                </c:pt>
                <c:pt idx="1">
                  <c:v>1963</c:v>
                </c:pt>
                <c:pt idx="2">
                  <c:v>1964</c:v>
                </c:pt>
                <c:pt idx="3">
                  <c:v>1965</c:v>
                </c:pt>
                <c:pt idx="4">
                  <c:v>1966</c:v>
                </c:pt>
                <c:pt idx="5">
                  <c:v>1967</c:v>
                </c:pt>
                <c:pt idx="6">
                  <c:v>1968</c:v>
                </c:pt>
                <c:pt idx="7">
                  <c:v>1969</c:v>
                </c:pt>
                <c:pt idx="8">
                  <c:v>1970</c:v>
                </c:pt>
                <c:pt idx="9">
                  <c:v>1971</c:v>
                </c:pt>
                <c:pt idx="10">
                  <c:v>1972</c:v>
                </c:pt>
                <c:pt idx="11">
                  <c:v>1973</c:v>
                </c:pt>
                <c:pt idx="12">
                  <c:v>1974</c:v>
                </c:pt>
                <c:pt idx="13">
                  <c:v>1975</c:v>
                </c:pt>
                <c:pt idx="14">
                  <c:v>1976</c:v>
                </c:pt>
                <c:pt idx="15">
                  <c:v>1977</c:v>
                </c:pt>
                <c:pt idx="16">
                  <c:v>1978</c:v>
                </c:pt>
                <c:pt idx="17">
                  <c:v>1979</c:v>
                </c:pt>
                <c:pt idx="18">
                  <c:v>1980</c:v>
                </c:pt>
                <c:pt idx="19">
                  <c:v>1981</c:v>
                </c:pt>
                <c:pt idx="20">
                  <c:v>1982</c:v>
                </c:pt>
                <c:pt idx="21">
                  <c:v>1983</c:v>
                </c:pt>
                <c:pt idx="22">
                  <c:v>1984</c:v>
                </c:pt>
                <c:pt idx="23">
                  <c:v>1985</c:v>
                </c:pt>
                <c:pt idx="24">
                  <c:v>1986</c:v>
                </c:pt>
                <c:pt idx="25">
                  <c:v>1987</c:v>
                </c:pt>
                <c:pt idx="26">
                  <c:v>1988</c:v>
                </c:pt>
                <c:pt idx="27">
                  <c:v>1989</c:v>
                </c:pt>
                <c:pt idx="28">
                  <c:v>1990</c:v>
                </c:pt>
                <c:pt idx="29">
                  <c:v>1991</c:v>
                </c:pt>
                <c:pt idx="30">
                  <c:v>1992</c:v>
                </c:pt>
                <c:pt idx="31">
                  <c:v>1993</c:v>
                </c:pt>
                <c:pt idx="32">
                  <c:v>1994</c:v>
                </c:pt>
                <c:pt idx="33">
                  <c:v>1995</c:v>
                </c:pt>
                <c:pt idx="34">
                  <c:v>1996</c:v>
                </c:pt>
                <c:pt idx="35">
                  <c:v>1997</c:v>
                </c:pt>
                <c:pt idx="36">
                  <c:v>1998</c:v>
                </c:pt>
                <c:pt idx="37">
                  <c:v>1999</c:v>
                </c:pt>
                <c:pt idx="38">
                  <c:v>2000</c:v>
                </c:pt>
                <c:pt idx="39">
                  <c:v>2001</c:v>
                </c:pt>
                <c:pt idx="40">
                  <c:v>2002</c:v>
                </c:pt>
                <c:pt idx="41">
                  <c:v>2003</c:v>
                </c:pt>
                <c:pt idx="42">
                  <c:v>2004</c:v>
                </c:pt>
                <c:pt idx="43">
                  <c:v>2005</c:v>
                </c:pt>
                <c:pt idx="44">
                  <c:v>2006</c:v>
                </c:pt>
                <c:pt idx="45">
                  <c:v>2007</c:v>
                </c:pt>
                <c:pt idx="46">
                  <c:v>2008</c:v>
                </c:pt>
                <c:pt idx="47">
                  <c:v>2009</c:v>
                </c:pt>
                <c:pt idx="48">
                  <c:v>2010</c:v>
                </c:pt>
                <c:pt idx="49">
                  <c:v>2011</c:v>
                </c:pt>
                <c:pt idx="50">
                  <c:v>2012</c:v>
                </c:pt>
                <c:pt idx="51">
                  <c:v>2013</c:v>
                </c:pt>
                <c:pt idx="52">
                  <c:v>2014</c:v>
                </c:pt>
                <c:pt idx="53">
                  <c:v>2015</c:v>
                </c:pt>
                <c:pt idx="54">
                  <c:v>2016</c:v>
                </c:pt>
                <c:pt idx="55">
                  <c:v>2017</c:v>
                </c:pt>
                <c:pt idx="56">
                  <c:v>2018</c:v>
                </c:pt>
                <c:pt idx="57">
                  <c:v>2019</c:v>
                </c:pt>
                <c:pt idx="58">
                  <c:v>2020</c:v>
                </c:pt>
                <c:pt idx="59">
                  <c:v>2021</c:v>
                </c:pt>
                <c:pt idx="60">
                  <c:v>2022</c:v>
                </c:pt>
                <c:pt idx="61">
                  <c:v>2023</c:v>
                </c:pt>
                <c:pt idx="62">
                  <c:v>2024</c:v>
                </c:pt>
                <c:pt idx="63">
                  <c:v>2025</c:v>
                </c:pt>
                <c:pt idx="64">
                  <c:v>2026</c:v>
                </c:pt>
                <c:pt idx="65">
                  <c:v>2027</c:v>
                </c:pt>
                <c:pt idx="66">
                  <c:v>2028</c:v>
                </c:pt>
                <c:pt idx="67">
                  <c:v>2029</c:v>
                </c:pt>
                <c:pt idx="68">
                  <c:v>2030</c:v>
                </c:pt>
                <c:pt idx="69">
                  <c:v>2031</c:v>
                </c:pt>
                <c:pt idx="70">
                  <c:v>2032</c:v>
                </c:pt>
                <c:pt idx="71">
                  <c:v>2033</c:v>
                </c:pt>
                <c:pt idx="72">
                  <c:v>2034</c:v>
                </c:pt>
                <c:pt idx="73">
                  <c:v>2035</c:v>
                </c:pt>
                <c:pt idx="74">
                  <c:v>2036</c:v>
                </c:pt>
                <c:pt idx="75">
                  <c:v>2037</c:v>
                </c:pt>
                <c:pt idx="76">
                  <c:v>2038</c:v>
                </c:pt>
                <c:pt idx="77">
                  <c:v>2039</c:v>
                </c:pt>
                <c:pt idx="78">
                  <c:v>2040</c:v>
                </c:pt>
                <c:pt idx="79">
                  <c:v>2041</c:v>
                </c:pt>
                <c:pt idx="80">
                  <c:v>2042</c:v>
                </c:pt>
                <c:pt idx="81">
                  <c:v>2043</c:v>
                </c:pt>
                <c:pt idx="82">
                  <c:v>2044</c:v>
                </c:pt>
                <c:pt idx="83">
                  <c:v>2045</c:v>
                </c:pt>
                <c:pt idx="84">
                  <c:v>2046</c:v>
                </c:pt>
                <c:pt idx="85">
                  <c:v>2047</c:v>
                </c:pt>
                <c:pt idx="86">
                  <c:v>2048</c:v>
                </c:pt>
                <c:pt idx="87">
                  <c:v>2049</c:v>
                </c:pt>
                <c:pt idx="88">
                  <c:v>2050</c:v>
                </c:pt>
              </c:strCache>
            </c:strRef>
          </c:cat>
          <c:val>
            <c:numRef>
              <c:f>AllStrategicstuff_future_recap!$C$35:$CM$35</c:f>
              <c:numCache>
                <c:formatCode>General</c:formatCode>
                <c:ptCount val="89"/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100000</c:v>
                </c:pt>
                <c:pt idx="55">
                  <c:v>150000</c:v>
                </c:pt>
                <c:pt idx="56">
                  <c:v>400000</c:v>
                </c:pt>
                <c:pt idx="57">
                  <c:v>500000</c:v>
                </c:pt>
                <c:pt idx="58">
                  <c:v>500000</c:v>
                </c:pt>
                <c:pt idx="59">
                  <c:v>600000</c:v>
                </c:pt>
                <c:pt idx="60">
                  <c:v>1100000</c:v>
                </c:pt>
                <c:pt idx="61">
                  <c:v>2000000</c:v>
                </c:pt>
                <c:pt idx="62">
                  <c:v>2000000</c:v>
                </c:pt>
                <c:pt idx="63">
                  <c:v>2000000</c:v>
                </c:pt>
                <c:pt idx="64">
                  <c:v>2000000</c:v>
                </c:pt>
                <c:pt idx="65">
                  <c:v>2000000</c:v>
                </c:pt>
                <c:pt idx="66">
                  <c:v>1700000</c:v>
                </c:pt>
                <c:pt idx="67">
                  <c:v>1700000</c:v>
                </c:pt>
                <c:pt idx="68">
                  <c:v>1700000</c:v>
                </c:pt>
                <c:pt idx="69">
                  <c:v>1700000</c:v>
                </c:pt>
                <c:pt idx="70">
                  <c:v>1700000</c:v>
                </c:pt>
                <c:pt idx="71">
                  <c:v>1700000</c:v>
                </c:pt>
                <c:pt idx="72">
                  <c:v>1700000</c:v>
                </c:pt>
                <c:pt idx="73">
                  <c:v>1700000</c:v>
                </c:pt>
                <c:pt idx="74">
                  <c:v>1700000</c:v>
                </c:pt>
                <c:pt idx="75">
                  <c:v>1200000</c:v>
                </c:pt>
                <c:pt idx="76">
                  <c:v>250000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2BC-4A63-B814-17B1FEB1E61B}"/>
            </c:ext>
          </c:extLst>
        </c:ser>
        <c:ser>
          <c:idx val="6"/>
          <c:order val="6"/>
          <c:tx>
            <c:strRef>
              <c:f>AllStrategicstuff_future_recap!$B$36</c:f>
              <c:strCache>
                <c:ptCount val="1"/>
                <c:pt idx="0">
                  <c:v>NAOC/Air Force 1</c:v>
                </c:pt>
              </c:strCache>
            </c:strRef>
          </c:tx>
          <c:cat>
            <c:strRef>
              <c:f>AllStrategicstuff_future_recap!$C$29:$CM$29</c:f>
              <c:strCache>
                <c:ptCount val="89"/>
                <c:pt idx="0">
                  <c:v>1962</c:v>
                </c:pt>
                <c:pt idx="1">
                  <c:v>1963</c:v>
                </c:pt>
                <c:pt idx="2">
                  <c:v>1964</c:v>
                </c:pt>
                <c:pt idx="3">
                  <c:v>1965</c:v>
                </c:pt>
                <c:pt idx="4">
                  <c:v>1966</c:v>
                </c:pt>
                <c:pt idx="5">
                  <c:v>1967</c:v>
                </c:pt>
                <c:pt idx="6">
                  <c:v>1968</c:v>
                </c:pt>
                <c:pt idx="7">
                  <c:v>1969</c:v>
                </c:pt>
                <c:pt idx="8">
                  <c:v>1970</c:v>
                </c:pt>
                <c:pt idx="9">
                  <c:v>1971</c:v>
                </c:pt>
                <c:pt idx="10">
                  <c:v>1972</c:v>
                </c:pt>
                <c:pt idx="11">
                  <c:v>1973</c:v>
                </c:pt>
                <c:pt idx="12">
                  <c:v>1974</c:v>
                </c:pt>
                <c:pt idx="13">
                  <c:v>1975</c:v>
                </c:pt>
                <c:pt idx="14">
                  <c:v>1976</c:v>
                </c:pt>
                <c:pt idx="15">
                  <c:v>1977</c:v>
                </c:pt>
                <c:pt idx="16">
                  <c:v>1978</c:v>
                </c:pt>
                <c:pt idx="17">
                  <c:v>1979</c:v>
                </c:pt>
                <c:pt idx="18">
                  <c:v>1980</c:v>
                </c:pt>
                <c:pt idx="19">
                  <c:v>1981</c:v>
                </c:pt>
                <c:pt idx="20">
                  <c:v>1982</c:v>
                </c:pt>
                <c:pt idx="21">
                  <c:v>1983</c:v>
                </c:pt>
                <c:pt idx="22">
                  <c:v>1984</c:v>
                </c:pt>
                <c:pt idx="23">
                  <c:v>1985</c:v>
                </c:pt>
                <c:pt idx="24">
                  <c:v>1986</c:v>
                </c:pt>
                <c:pt idx="25">
                  <c:v>1987</c:v>
                </c:pt>
                <c:pt idx="26">
                  <c:v>1988</c:v>
                </c:pt>
                <c:pt idx="27">
                  <c:v>1989</c:v>
                </c:pt>
                <c:pt idx="28">
                  <c:v>1990</c:v>
                </c:pt>
                <c:pt idx="29">
                  <c:v>1991</c:v>
                </c:pt>
                <c:pt idx="30">
                  <c:v>1992</c:v>
                </c:pt>
                <c:pt idx="31">
                  <c:v>1993</c:v>
                </c:pt>
                <c:pt idx="32">
                  <c:v>1994</c:v>
                </c:pt>
                <c:pt idx="33">
                  <c:v>1995</c:v>
                </c:pt>
                <c:pt idx="34">
                  <c:v>1996</c:v>
                </c:pt>
                <c:pt idx="35">
                  <c:v>1997</c:v>
                </c:pt>
                <c:pt idx="36">
                  <c:v>1998</c:v>
                </c:pt>
                <c:pt idx="37">
                  <c:v>1999</c:v>
                </c:pt>
                <c:pt idx="38">
                  <c:v>2000</c:v>
                </c:pt>
                <c:pt idx="39">
                  <c:v>2001</c:v>
                </c:pt>
                <c:pt idx="40">
                  <c:v>2002</c:v>
                </c:pt>
                <c:pt idx="41">
                  <c:v>2003</c:v>
                </c:pt>
                <c:pt idx="42">
                  <c:v>2004</c:v>
                </c:pt>
                <c:pt idx="43">
                  <c:v>2005</c:v>
                </c:pt>
                <c:pt idx="44">
                  <c:v>2006</c:v>
                </c:pt>
                <c:pt idx="45">
                  <c:v>2007</c:v>
                </c:pt>
                <c:pt idx="46">
                  <c:v>2008</c:v>
                </c:pt>
                <c:pt idx="47">
                  <c:v>2009</c:v>
                </c:pt>
                <c:pt idx="48">
                  <c:v>2010</c:v>
                </c:pt>
                <c:pt idx="49">
                  <c:v>2011</c:v>
                </c:pt>
                <c:pt idx="50">
                  <c:v>2012</c:v>
                </c:pt>
                <c:pt idx="51">
                  <c:v>2013</c:v>
                </c:pt>
                <c:pt idx="52">
                  <c:v>2014</c:v>
                </c:pt>
                <c:pt idx="53">
                  <c:v>2015</c:v>
                </c:pt>
                <c:pt idx="54">
                  <c:v>2016</c:v>
                </c:pt>
                <c:pt idx="55">
                  <c:v>2017</c:v>
                </c:pt>
                <c:pt idx="56">
                  <c:v>2018</c:v>
                </c:pt>
                <c:pt idx="57">
                  <c:v>2019</c:v>
                </c:pt>
                <c:pt idx="58">
                  <c:v>2020</c:v>
                </c:pt>
                <c:pt idx="59">
                  <c:v>2021</c:v>
                </c:pt>
                <c:pt idx="60">
                  <c:v>2022</c:v>
                </c:pt>
                <c:pt idx="61">
                  <c:v>2023</c:v>
                </c:pt>
                <c:pt idx="62">
                  <c:v>2024</c:v>
                </c:pt>
                <c:pt idx="63">
                  <c:v>2025</c:v>
                </c:pt>
                <c:pt idx="64">
                  <c:v>2026</c:v>
                </c:pt>
                <c:pt idx="65">
                  <c:v>2027</c:v>
                </c:pt>
                <c:pt idx="66">
                  <c:v>2028</c:v>
                </c:pt>
                <c:pt idx="67">
                  <c:v>2029</c:v>
                </c:pt>
                <c:pt idx="68">
                  <c:v>2030</c:v>
                </c:pt>
                <c:pt idx="69">
                  <c:v>2031</c:v>
                </c:pt>
                <c:pt idx="70">
                  <c:v>2032</c:v>
                </c:pt>
                <c:pt idx="71">
                  <c:v>2033</c:v>
                </c:pt>
                <c:pt idx="72">
                  <c:v>2034</c:v>
                </c:pt>
                <c:pt idx="73">
                  <c:v>2035</c:v>
                </c:pt>
                <c:pt idx="74">
                  <c:v>2036</c:v>
                </c:pt>
                <c:pt idx="75">
                  <c:v>2037</c:v>
                </c:pt>
                <c:pt idx="76">
                  <c:v>2038</c:v>
                </c:pt>
                <c:pt idx="77">
                  <c:v>2039</c:v>
                </c:pt>
                <c:pt idx="78">
                  <c:v>2040</c:v>
                </c:pt>
                <c:pt idx="79">
                  <c:v>2041</c:v>
                </c:pt>
                <c:pt idx="80">
                  <c:v>2042</c:v>
                </c:pt>
                <c:pt idx="81">
                  <c:v>2043</c:v>
                </c:pt>
                <c:pt idx="82">
                  <c:v>2044</c:v>
                </c:pt>
                <c:pt idx="83">
                  <c:v>2045</c:v>
                </c:pt>
                <c:pt idx="84">
                  <c:v>2046</c:v>
                </c:pt>
                <c:pt idx="85">
                  <c:v>2047</c:v>
                </c:pt>
                <c:pt idx="86">
                  <c:v>2048</c:v>
                </c:pt>
                <c:pt idx="87">
                  <c:v>2049</c:v>
                </c:pt>
                <c:pt idx="88">
                  <c:v>2050</c:v>
                </c:pt>
              </c:strCache>
            </c:strRef>
          </c:cat>
          <c:val>
            <c:numRef>
              <c:f>AllStrategicstuff_future_recap!$C$36:$CM$36</c:f>
              <c:numCache>
                <c:formatCode>General</c:formatCode>
                <c:ptCount val="89"/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10000</c:v>
                </c:pt>
                <c:pt idx="56">
                  <c:v>50000</c:v>
                </c:pt>
                <c:pt idx="57">
                  <c:v>200000</c:v>
                </c:pt>
                <c:pt idx="58">
                  <c:v>500000</c:v>
                </c:pt>
                <c:pt idx="59">
                  <c:v>600000</c:v>
                </c:pt>
                <c:pt idx="60">
                  <c:v>600000</c:v>
                </c:pt>
                <c:pt idx="61">
                  <c:v>500000</c:v>
                </c:pt>
                <c:pt idx="62">
                  <c:v>900000</c:v>
                </c:pt>
                <c:pt idx="63">
                  <c:v>900000</c:v>
                </c:pt>
                <c:pt idx="64">
                  <c:v>900000</c:v>
                </c:pt>
                <c:pt idx="65">
                  <c:v>900000</c:v>
                </c:pt>
                <c:pt idx="66">
                  <c:v>900000</c:v>
                </c:pt>
                <c:pt idx="67">
                  <c:v>400000</c:v>
                </c:pt>
                <c:pt idx="68">
                  <c:v>200000</c:v>
                </c:pt>
                <c:pt idx="69">
                  <c:v>100000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2BC-4A63-B814-17B1FEB1E61B}"/>
            </c:ext>
          </c:extLst>
        </c:ser>
        <c:ser>
          <c:idx val="7"/>
          <c:order val="7"/>
          <c:tx>
            <c:strRef>
              <c:f>AllStrategicstuff_future_recap!$B$39</c:f>
              <c:strCache>
                <c:ptCount val="1"/>
                <c:pt idx="0">
                  <c:v>Trident D-5 replacement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AllStrategicstuff_future_recap!$C$29:$CM$29</c:f>
              <c:strCache>
                <c:ptCount val="89"/>
                <c:pt idx="0">
                  <c:v>1962</c:v>
                </c:pt>
                <c:pt idx="1">
                  <c:v>1963</c:v>
                </c:pt>
                <c:pt idx="2">
                  <c:v>1964</c:v>
                </c:pt>
                <c:pt idx="3">
                  <c:v>1965</c:v>
                </c:pt>
                <c:pt idx="4">
                  <c:v>1966</c:v>
                </c:pt>
                <c:pt idx="5">
                  <c:v>1967</c:v>
                </c:pt>
                <c:pt idx="6">
                  <c:v>1968</c:v>
                </c:pt>
                <c:pt idx="7">
                  <c:v>1969</c:v>
                </c:pt>
                <c:pt idx="8">
                  <c:v>1970</c:v>
                </c:pt>
                <c:pt idx="9">
                  <c:v>1971</c:v>
                </c:pt>
                <c:pt idx="10">
                  <c:v>1972</c:v>
                </c:pt>
                <c:pt idx="11">
                  <c:v>1973</c:v>
                </c:pt>
                <c:pt idx="12">
                  <c:v>1974</c:v>
                </c:pt>
                <c:pt idx="13">
                  <c:v>1975</c:v>
                </c:pt>
                <c:pt idx="14">
                  <c:v>1976</c:v>
                </c:pt>
                <c:pt idx="15">
                  <c:v>1977</c:v>
                </c:pt>
                <c:pt idx="16">
                  <c:v>1978</c:v>
                </c:pt>
                <c:pt idx="17">
                  <c:v>1979</c:v>
                </c:pt>
                <c:pt idx="18">
                  <c:v>1980</c:v>
                </c:pt>
                <c:pt idx="19">
                  <c:v>1981</c:v>
                </c:pt>
                <c:pt idx="20">
                  <c:v>1982</c:v>
                </c:pt>
                <c:pt idx="21">
                  <c:v>1983</c:v>
                </c:pt>
                <c:pt idx="22">
                  <c:v>1984</c:v>
                </c:pt>
                <c:pt idx="23">
                  <c:v>1985</c:v>
                </c:pt>
                <c:pt idx="24">
                  <c:v>1986</c:v>
                </c:pt>
                <c:pt idx="25">
                  <c:v>1987</c:v>
                </c:pt>
                <c:pt idx="26">
                  <c:v>1988</c:v>
                </c:pt>
                <c:pt idx="27">
                  <c:v>1989</c:v>
                </c:pt>
                <c:pt idx="28">
                  <c:v>1990</c:v>
                </c:pt>
                <c:pt idx="29">
                  <c:v>1991</c:v>
                </c:pt>
                <c:pt idx="30">
                  <c:v>1992</c:v>
                </c:pt>
                <c:pt idx="31">
                  <c:v>1993</c:v>
                </c:pt>
                <c:pt idx="32">
                  <c:v>1994</c:v>
                </c:pt>
                <c:pt idx="33">
                  <c:v>1995</c:v>
                </c:pt>
                <c:pt idx="34">
                  <c:v>1996</c:v>
                </c:pt>
                <c:pt idx="35">
                  <c:v>1997</c:v>
                </c:pt>
                <c:pt idx="36">
                  <c:v>1998</c:v>
                </c:pt>
                <c:pt idx="37">
                  <c:v>1999</c:v>
                </c:pt>
                <c:pt idx="38">
                  <c:v>2000</c:v>
                </c:pt>
                <c:pt idx="39">
                  <c:v>2001</c:v>
                </c:pt>
                <c:pt idx="40">
                  <c:v>2002</c:v>
                </c:pt>
                <c:pt idx="41">
                  <c:v>2003</c:v>
                </c:pt>
                <c:pt idx="42">
                  <c:v>2004</c:v>
                </c:pt>
                <c:pt idx="43">
                  <c:v>2005</c:v>
                </c:pt>
                <c:pt idx="44">
                  <c:v>2006</c:v>
                </c:pt>
                <c:pt idx="45">
                  <c:v>2007</c:v>
                </c:pt>
                <c:pt idx="46">
                  <c:v>2008</c:v>
                </c:pt>
                <c:pt idx="47">
                  <c:v>2009</c:v>
                </c:pt>
                <c:pt idx="48">
                  <c:v>2010</c:v>
                </c:pt>
                <c:pt idx="49">
                  <c:v>2011</c:v>
                </c:pt>
                <c:pt idx="50">
                  <c:v>2012</c:v>
                </c:pt>
                <c:pt idx="51">
                  <c:v>2013</c:v>
                </c:pt>
                <c:pt idx="52">
                  <c:v>2014</c:v>
                </c:pt>
                <c:pt idx="53">
                  <c:v>2015</c:v>
                </c:pt>
                <c:pt idx="54">
                  <c:v>2016</c:v>
                </c:pt>
                <c:pt idx="55">
                  <c:v>2017</c:v>
                </c:pt>
                <c:pt idx="56">
                  <c:v>2018</c:v>
                </c:pt>
                <c:pt idx="57">
                  <c:v>2019</c:v>
                </c:pt>
                <c:pt idx="58">
                  <c:v>2020</c:v>
                </c:pt>
                <c:pt idx="59">
                  <c:v>2021</c:v>
                </c:pt>
                <c:pt idx="60">
                  <c:v>2022</c:v>
                </c:pt>
                <c:pt idx="61">
                  <c:v>2023</c:v>
                </c:pt>
                <c:pt idx="62">
                  <c:v>2024</c:v>
                </c:pt>
                <c:pt idx="63">
                  <c:v>2025</c:v>
                </c:pt>
                <c:pt idx="64">
                  <c:v>2026</c:v>
                </c:pt>
                <c:pt idx="65">
                  <c:v>2027</c:v>
                </c:pt>
                <c:pt idx="66">
                  <c:v>2028</c:v>
                </c:pt>
                <c:pt idx="67">
                  <c:v>2029</c:v>
                </c:pt>
                <c:pt idx="68">
                  <c:v>2030</c:v>
                </c:pt>
                <c:pt idx="69">
                  <c:v>2031</c:v>
                </c:pt>
                <c:pt idx="70">
                  <c:v>2032</c:v>
                </c:pt>
                <c:pt idx="71">
                  <c:v>2033</c:v>
                </c:pt>
                <c:pt idx="72">
                  <c:v>2034</c:v>
                </c:pt>
                <c:pt idx="73">
                  <c:v>2035</c:v>
                </c:pt>
                <c:pt idx="74">
                  <c:v>2036</c:v>
                </c:pt>
                <c:pt idx="75">
                  <c:v>2037</c:v>
                </c:pt>
                <c:pt idx="76">
                  <c:v>2038</c:v>
                </c:pt>
                <c:pt idx="77">
                  <c:v>2039</c:v>
                </c:pt>
                <c:pt idx="78">
                  <c:v>2040</c:v>
                </c:pt>
                <c:pt idx="79">
                  <c:v>2041</c:v>
                </c:pt>
                <c:pt idx="80">
                  <c:v>2042</c:v>
                </c:pt>
                <c:pt idx="81">
                  <c:v>2043</c:v>
                </c:pt>
                <c:pt idx="82">
                  <c:v>2044</c:v>
                </c:pt>
                <c:pt idx="83">
                  <c:v>2045</c:v>
                </c:pt>
                <c:pt idx="84">
                  <c:v>2046</c:v>
                </c:pt>
                <c:pt idx="85">
                  <c:v>2047</c:v>
                </c:pt>
                <c:pt idx="86">
                  <c:v>2048</c:v>
                </c:pt>
                <c:pt idx="87">
                  <c:v>2049</c:v>
                </c:pt>
                <c:pt idx="88">
                  <c:v>2050</c:v>
                </c:pt>
              </c:strCache>
            </c:strRef>
          </c:cat>
          <c:val>
            <c:numRef>
              <c:f>AllStrategicstuff_future_recap!$C$39:$CM$39</c:f>
              <c:numCache>
                <c:formatCode>General</c:formatCode>
                <c:ptCount val="89"/>
                <c:pt idx="54">
                  <c:v>350000</c:v>
                </c:pt>
                <c:pt idx="55">
                  <c:v>450000</c:v>
                </c:pt>
                <c:pt idx="56">
                  <c:v>450000</c:v>
                </c:pt>
                <c:pt idx="57">
                  <c:v>450000</c:v>
                </c:pt>
                <c:pt idx="58">
                  <c:v>450000</c:v>
                </c:pt>
                <c:pt idx="59">
                  <c:v>400000</c:v>
                </c:pt>
                <c:pt idx="60">
                  <c:v>400000</c:v>
                </c:pt>
                <c:pt idx="61">
                  <c:v>400000</c:v>
                </c:pt>
                <c:pt idx="62">
                  <c:v>400000</c:v>
                </c:pt>
                <c:pt idx="63">
                  <c:v>400000</c:v>
                </c:pt>
                <c:pt idx="64">
                  <c:v>400000</c:v>
                </c:pt>
                <c:pt idx="65">
                  <c:v>400000</c:v>
                </c:pt>
                <c:pt idx="66">
                  <c:v>400000</c:v>
                </c:pt>
                <c:pt idx="67">
                  <c:v>400000</c:v>
                </c:pt>
                <c:pt idx="68">
                  <c:v>400000</c:v>
                </c:pt>
                <c:pt idx="69">
                  <c:v>400000</c:v>
                </c:pt>
                <c:pt idx="70">
                  <c:v>400000</c:v>
                </c:pt>
                <c:pt idx="71">
                  <c:v>400000</c:v>
                </c:pt>
                <c:pt idx="72">
                  <c:v>345216</c:v>
                </c:pt>
                <c:pt idx="73">
                  <c:v>598386</c:v>
                </c:pt>
                <c:pt idx="74">
                  <c:v>2383973.9999999977</c:v>
                </c:pt>
                <c:pt idx="75">
                  <c:v>3324590.1599999997</c:v>
                </c:pt>
                <c:pt idx="76">
                  <c:v>3499025.16</c:v>
                </c:pt>
                <c:pt idx="77">
                  <c:v>3589174.5600000005</c:v>
                </c:pt>
                <c:pt idx="78">
                  <c:v>3314623.4400000004</c:v>
                </c:pt>
                <c:pt idx="79">
                  <c:v>2331238.08</c:v>
                </c:pt>
                <c:pt idx="80">
                  <c:v>2106176.0400000005</c:v>
                </c:pt>
                <c:pt idx="81">
                  <c:v>1696416.48</c:v>
                </c:pt>
                <c:pt idx="82">
                  <c:v>1567910.52</c:v>
                </c:pt>
                <c:pt idx="83">
                  <c:v>1498776.84</c:v>
                </c:pt>
                <c:pt idx="84">
                  <c:v>1473971.4</c:v>
                </c:pt>
                <c:pt idx="85">
                  <c:v>1449395.6400000001</c:v>
                </c:pt>
                <c:pt idx="86">
                  <c:v>1425164.4</c:v>
                </c:pt>
                <c:pt idx="87">
                  <c:v>1366021.8</c:v>
                </c:pt>
                <c:pt idx="88">
                  <c:v>1239812.6400000008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2BC-4A63-B814-17B1FEB1E6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164544"/>
        <c:axId val="37166464"/>
      </c:areaChart>
      <c:catAx>
        <c:axId val="371645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en-US" dirty="0"/>
                  <a:t>Fiscal Year</a:t>
                </a:r>
              </a:p>
            </c:rich>
          </c:tx>
          <c:layout>
            <c:manualLayout>
              <c:xMode val="edge"/>
              <c:yMode val="edge"/>
              <c:x val="0.45801097069542196"/>
              <c:y val="0.95727034120734911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37166464"/>
        <c:crosses val="autoZero"/>
        <c:auto val="1"/>
        <c:lblAlgn val="ctr"/>
        <c:lblOffset val="100"/>
        <c:tickLblSkip val="8"/>
        <c:tickMarkSkip val="4"/>
        <c:noMultiLvlLbl val="0"/>
      </c:catAx>
      <c:valAx>
        <c:axId val="37166464"/>
        <c:scaling>
          <c:orientation val="minMax"/>
        </c:scaling>
        <c:delete val="0"/>
        <c:axPos val="l"/>
        <c:numFmt formatCode="#,##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37164544"/>
        <c:crosses val="autoZero"/>
        <c:crossBetween val="midCat"/>
        <c:dispUnits>
          <c:builtInUnit val="millions"/>
        </c:dispUnits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zero"/>
    <c:showDLblsOverMax val="0"/>
  </c:chart>
  <c:spPr>
    <a:noFill/>
    <a:ln w="9525">
      <a:noFill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970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914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9102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http://www.af.mil/shared/media/ggallery/webgraphic/AFG-070719-004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4075" y="2617788"/>
            <a:ext cx="23622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9610" y="676922"/>
            <a:ext cx="6172200" cy="1012825"/>
          </a:xfrm>
        </p:spPr>
        <p:txBody>
          <a:bodyPr>
            <a:noAutofit/>
          </a:bodyPr>
          <a:lstStyle>
            <a:lvl1pPr>
              <a:defRPr sz="4000" b="1">
                <a:latin typeface="Cambria" pitchFamily="18" charset="0"/>
              </a:defRPr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1981200"/>
            <a:ext cx="5486400" cy="669236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tx1"/>
                </a:solidFill>
                <a:latin typeface="Cambr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3124200" y="5780048"/>
            <a:ext cx="2895600" cy="457200"/>
          </a:xfrm>
        </p:spPr>
        <p:txBody>
          <a:bodyPr>
            <a:normAutofit/>
          </a:bodyPr>
          <a:lstStyle>
            <a:lvl1pPr algn="ctr">
              <a:buNone/>
              <a:defRPr sz="2400">
                <a:latin typeface="Cambria" pitchFamily="18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  </a:t>
            </a:r>
            <a:fld id="{31BF447B-7F0C-4F6D-B2E4-7CEA1D0BA786}" type="slidenum">
              <a:rPr kumimoji="0" lang="en-US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2725972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273465" y="1008404"/>
            <a:ext cx="8639799" cy="5606041"/>
          </a:xfrm>
          <a:prstGeom prst="rect">
            <a:avLst/>
          </a:prstGeom>
        </p:spPr>
        <p:txBody>
          <a:bodyPr/>
          <a:lstStyle>
            <a:lvl1pPr>
              <a:spcBef>
                <a:spcPts val="1600"/>
              </a:spcBef>
              <a:defRPr sz="2150">
                <a:solidFill>
                  <a:schemeClr val="tx1"/>
                </a:solidFill>
              </a:defRPr>
            </a:lvl1pPr>
            <a:lvl2pPr>
              <a:spcBef>
                <a:spcPts val="100"/>
              </a:spcBef>
              <a:defRPr sz="1900">
                <a:solidFill>
                  <a:schemeClr val="tx1"/>
                </a:solidFill>
              </a:defRPr>
            </a:lvl2pPr>
            <a:lvl3pPr>
              <a:spcBef>
                <a:spcPts val="100"/>
              </a:spcBef>
              <a:defRPr sz="1800">
                <a:solidFill>
                  <a:schemeClr val="tx1"/>
                </a:solidFill>
              </a:defRPr>
            </a:lvl3pPr>
            <a:lvl4pPr>
              <a:spcBef>
                <a:spcPts val="100"/>
              </a:spcBef>
              <a:defRPr sz="1600">
                <a:solidFill>
                  <a:schemeClr val="tx1"/>
                </a:solidFill>
              </a:defRPr>
            </a:lvl4pPr>
            <a:lvl5pPr>
              <a:spcBef>
                <a:spcPts val="100"/>
              </a:spcBef>
              <a:defRPr sz="15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28600" y="282014"/>
            <a:ext cx="8686800" cy="61254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  </a:t>
            </a:r>
            <a:fld id="{0553F4D2-3C16-49C9-BCF0-422727AB5F32}" type="slidenum">
              <a:rPr kumimoji="0" lang="en-US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5286562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28600" y="866775"/>
            <a:ext cx="8686800" cy="76201"/>
          </a:xfrm>
          <a:prstGeom prst="rect">
            <a:avLst/>
          </a:prstGeom>
          <a:gradFill flip="none" rotWithShape="1"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69000">
                <a:srgbClr val="E6D78A"/>
              </a:gs>
              <a:gs pos="78000">
                <a:srgbClr val="E6DCAC"/>
              </a:gs>
            </a:gsLst>
            <a:lin ang="16200000" scaled="0"/>
            <a:tileRect/>
          </a:gradFill>
          <a:ln>
            <a:noFill/>
          </a:ln>
          <a:scene3d>
            <a:camera prst="orthographicFront"/>
            <a:lightRig rig="balanced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7632951" y="779109"/>
            <a:ext cx="618107" cy="230832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1" u="none" strike="noStrike" kern="1200" cap="none" spc="150" normalizeH="0" baseline="0" noProof="0" dirty="0">
                <a:ln w="11430"/>
                <a:solidFill>
                  <a:srgbClr val="4F81BD">
                    <a:lumMod val="75000"/>
                  </a:srgb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Cambria" pitchFamily="18" charset="0"/>
                <a:ea typeface="+mn-ea"/>
                <a:cs typeface="+mn-cs"/>
              </a:rPr>
              <a:t>OSD 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28600" y="97658"/>
            <a:ext cx="8686800" cy="6858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9530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530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E6D78A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E6D78A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  </a:t>
            </a:r>
            <a:fld id="{A0C14BB2-0E2A-445C-A55F-9EB8E12A6E3E}" type="slidenum">
              <a:rPr kumimoji="0" lang="en-US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E6D78A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E6D78A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0383773"/>
      </p:ext>
    </p:extLst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228600" y="866775"/>
            <a:ext cx="8686800" cy="76201"/>
          </a:xfrm>
          <a:prstGeom prst="rect">
            <a:avLst/>
          </a:prstGeom>
          <a:gradFill flip="none" rotWithShape="1"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69000">
                <a:srgbClr val="E6D78A"/>
              </a:gs>
              <a:gs pos="78000">
                <a:srgbClr val="E6DCAC"/>
              </a:gs>
            </a:gsLst>
            <a:lin ang="16200000" scaled="0"/>
            <a:tileRect/>
          </a:gradFill>
          <a:ln>
            <a:noFill/>
          </a:ln>
          <a:scene3d>
            <a:camera prst="orthographicFront"/>
            <a:lightRig rig="balanced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7467601" y="779109"/>
            <a:ext cx="990600" cy="230832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1" u="none" strike="noStrike" kern="1200" cap="none" spc="150" normalizeH="0" baseline="0" noProof="0" dirty="0">
                <a:ln w="11430"/>
                <a:solidFill>
                  <a:srgbClr val="4F81BD">
                    <a:lumMod val="75000"/>
                  </a:srgb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Cambria" pitchFamily="18" charset="0"/>
                <a:ea typeface="+mn-ea"/>
                <a:cs typeface="+mn-cs"/>
              </a:rPr>
              <a:t>OSD CAPE 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28600" y="97658"/>
            <a:ext cx="8686800" cy="6858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  </a:t>
            </a:r>
            <a:fld id="{E58F73F9-E0EF-4405-BDF0-B0C6C3576E35}" type="slidenum">
              <a:rPr kumimoji="0" lang="en-US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5192145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u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9610" y="1086245"/>
            <a:ext cx="6172200" cy="10128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4000" b="1" baseline="0">
                <a:latin typeface="Cambr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  </a:t>
            </a:r>
            <a:fld id="{8E1E0ACA-8FC7-4FD1-9E63-E3B7634B992E}" type="slidenum">
              <a:rPr kumimoji="0" lang="en-US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2605023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904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838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958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505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021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783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360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6115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Internal DoD Slide Master</a:t>
            </a:r>
          </a:p>
        </p:txBody>
      </p:sp>
      <p:sp>
        <p:nvSpPr>
          <p:cNvPr id="1433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56625" y="6537325"/>
            <a:ext cx="739775" cy="2889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  </a:t>
            </a:r>
            <a:fld id="{63C39BD3-8895-442F-84FF-FDCEE623287B}" type="slidenum">
              <a:rPr kumimoji="0" lang="en-US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029" name="TextBox 6"/>
          <p:cNvSpPr txBox="1">
            <a:spLocks noChangeArrowheads="1"/>
          </p:cNvSpPr>
          <p:nvPr userDrawn="1"/>
        </p:nvSpPr>
        <p:spPr bwMode="auto">
          <a:xfrm>
            <a:off x="8001000" y="0"/>
            <a:ext cx="1143000" cy="2762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77933C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UNCLASSIFIED</a:t>
            </a:r>
          </a:p>
        </p:txBody>
      </p:sp>
      <p:sp>
        <p:nvSpPr>
          <p:cNvPr id="1030" name="TextBox 7"/>
          <p:cNvSpPr txBox="1">
            <a:spLocks noChangeArrowheads="1"/>
          </p:cNvSpPr>
          <p:nvPr userDrawn="1"/>
        </p:nvSpPr>
        <p:spPr bwMode="auto">
          <a:xfrm>
            <a:off x="0" y="6581775"/>
            <a:ext cx="1143000" cy="2762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77933C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UNCLASSIFIED</a:t>
            </a:r>
          </a:p>
        </p:txBody>
      </p:sp>
    </p:spTree>
    <p:extLst>
      <p:ext uri="{BB962C8B-B14F-4D97-AF65-F5344CB8AC3E}">
        <p14:creationId xmlns:p14="http://schemas.microsoft.com/office/powerpoint/2010/main" val="1721996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</p:sldLayoutIdLst>
  <p:transition spd="med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Dime Store Deterrence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Getting What You Pay For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81192" y="5136776"/>
            <a:ext cx="35231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Evan M. Thompson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Research Associate, CBRN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Octant Associates, LLC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ethompson@octantassociates.com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4491" y="873328"/>
            <a:ext cx="2496453" cy="1917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8767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cut Defense Instead?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1" y="2228003"/>
            <a:ext cx="8374549" cy="4482079"/>
          </a:xfrm>
        </p:spPr>
        <p:txBody>
          <a:bodyPr>
            <a:normAutofit/>
          </a:bodyPr>
          <a:lstStyle/>
          <a:p>
            <a:r>
              <a:rPr lang="en-US" dirty="0" smtClean="0"/>
              <a:t>DOD </a:t>
            </a:r>
            <a:r>
              <a:rPr lang="en-US" dirty="0" smtClean="0"/>
              <a:t>Infrastructure</a:t>
            </a:r>
            <a:endParaRPr lang="en-US" dirty="0" smtClean="0"/>
          </a:p>
          <a:p>
            <a:pPr lvl="1"/>
            <a:r>
              <a:rPr lang="en-US" dirty="0" smtClean="0"/>
              <a:t>$800 billion in facilities </a:t>
            </a:r>
            <a:r>
              <a:rPr lang="en-US" dirty="0" smtClean="0"/>
              <a:t>worldwide- time to BRAC!</a:t>
            </a:r>
            <a:endParaRPr lang="en-US" dirty="0" smtClean="0"/>
          </a:p>
          <a:p>
            <a:pPr lvl="1"/>
            <a:r>
              <a:rPr lang="en-US" dirty="0" smtClean="0"/>
              <a:t>Costs rising for maintaining and upgrading infrastructure</a:t>
            </a:r>
          </a:p>
          <a:p>
            <a:pPr lvl="1"/>
            <a:r>
              <a:rPr lang="en-US" dirty="0" smtClean="0"/>
              <a:t> Army facility capacity is 18% greater than needed</a:t>
            </a:r>
          </a:p>
          <a:p>
            <a:pPr lvl="1"/>
            <a:r>
              <a:rPr lang="en-US" dirty="0" smtClean="0"/>
              <a:t>Air Force facility capacity is 30% greater than </a:t>
            </a:r>
            <a:r>
              <a:rPr lang="en-US" dirty="0" smtClean="0"/>
              <a:t>needed</a:t>
            </a:r>
            <a:endParaRPr lang="en-US" dirty="0" smtClean="0"/>
          </a:p>
          <a:p>
            <a:r>
              <a:rPr lang="en-US" dirty="0" err="1" smtClean="0"/>
              <a:t>MilPers</a:t>
            </a:r>
            <a:endParaRPr lang="en-US" dirty="0" smtClean="0"/>
          </a:p>
          <a:p>
            <a:pPr lvl="1"/>
            <a:r>
              <a:rPr lang="en-US" dirty="0" smtClean="0"/>
              <a:t>Highest costs and rising</a:t>
            </a:r>
          </a:p>
          <a:p>
            <a:pPr lvl="1"/>
            <a:r>
              <a:rPr lang="en-US" dirty="0" smtClean="0"/>
              <a:t>Rising real healthcare costs</a:t>
            </a:r>
          </a:p>
          <a:p>
            <a:pPr lvl="2"/>
            <a:r>
              <a:rPr lang="en-US" dirty="0" smtClean="0"/>
              <a:t>Rising general healthcare costs</a:t>
            </a:r>
          </a:p>
          <a:p>
            <a:pPr lvl="2"/>
            <a:r>
              <a:rPr lang="en-US" dirty="0" smtClean="0"/>
              <a:t>Expanded coverage in procedures </a:t>
            </a:r>
          </a:p>
          <a:p>
            <a:pPr lvl="2"/>
            <a:r>
              <a:rPr lang="en-US" dirty="0" smtClean="0"/>
              <a:t>Shrinking premiums</a:t>
            </a:r>
          </a:p>
          <a:p>
            <a:pPr lvl="1"/>
            <a:r>
              <a:rPr lang="en-US" dirty="0" smtClean="0"/>
              <a:t>Higher than inflation pay raises</a:t>
            </a:r>
          </a:p>
          <a:p>
            <a:pPr lvl="1"/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1092" y="3571987"/>
            <a:ext cx="2390214" cy="2376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934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Costing Nuclear Modernization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Investment Over Next 30 Years</a:t>
            </a:r>
          </a:p>
          <a:p>
            <a:pPr lvl="1"/>
            <a:r>
              <a:rPr lang="en-US" sz="2200" dirty="0" smtClean="0"/>
              <a:t>Ohio Class SSBN Replacement ($102 billion)</a:t>
            </a:r>
          </a:p>
          <a:p>
            <a:pPr lvl="1"/>
            <a:r>
              <a:rPr lang="en-US" sz="2200" dirty="0" smtClean="0"/>
              <a:t>ICBM Follow-On ($20-120 billion) </a:t>
            </a:r>
          </a:p>
          <a:p>
            <a:pPr lvl="1"/>
            <a:r>
              <a:rPr lang="en-US" sz="2200" dirty="0" smtClean="0"/>
              <a:t>Long Range Strike </a:t>
            </a:r>
            <a:r>
              <a:rPr lang="en-US" sz="2200" dirty="0"/>
              <a:t>Bomber </a:t>
            </a:r>
            <a:r>
              <a:rPr lang="en-US" sz="2200" dirty="0" smtClean="0"/>
              <a:t>($100 </a:t>
            </a:r>
            <a:r>
              <a:rPr lang="en-US" sz="2200" dirty="0"/>
              <a:t>billion</a:t>
            </a:r>
            <a:r>
              <a:rPr lang="en-US" sz="2200" dirty="0" smtClean="0"/>
              <a:t>)</a:t>
            </a:r>
          </a:p>
          <a:p>
            <a:pPr lvl="1"/>
            <a:r>
              <a:rPr lang="en-US" sz="2200" dirty="0" smtClean="0"/>
              <a:t>Nuclear Air-Launched Cruise Missile (LRSO) ($20 billion)</a:t>
            </a:r>
          </a:p>
          <a:p>
            <a:pPr lvl="1"/>
            <a:r>
              <a:rPr lang="en-US" sz="2200" dirty="0" smtClean="0"/>
              <a:t>B61 Gravity Bomb Life Extension ($13 billion)</a:t>
            </a:r>
          </a:p>
          <a:p>
            <a:r>
              <a:rPr lang="en-US" sz="2400" dirty="0" smtClean="0"/>
              <a:t>O&amp;M for next 30 years</a:t>
            </a:r>
          </a:p>
          <a:p>
            <a:pPr lvl="1"/>
            <a:r>
              <a:rPr lang="en-US" sz="2200" dirty="0" smtClean="0"/>
              <a:t>Current Triad, C&amp;C, NNSA Activities ($727 billion)</a:t>
            </a:r>
          </a:p>
          <a:p>
            <a:r>
              <a:rPr lang="en-US" sz="2400" b="1" dirty="0" smtClean="0"/>
              <a:t>Total: </a:t>
            </a:r>
            <a:r>
              <a:rPr lang="en-US" sz="2400" b="1" dirty="0" smtClean="0"/>
              <a:t>~$</a:t>
            </a:r>
            <a:r>
              <a:rPr lang="en-US" sz="2400" b="1" dirty="0" smtClean="0"/>
              <a:t>1.082 trillion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271426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Chart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1606831"/>
              </p:ext>
            </p:extLst>
          </p:nvPr>
        </p:nvGraphicFramePr>
        <p:xfrm>
          <a:off x="317239" y="990600"/>
          <a:ext cx="8577943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9" name="Straight Connector 18"/>
          <p:cNvCxnSpPr>
            <a:stCxn id="14" idx="2"/>
          </p:cNvCxnSpPr>
          <p:nvPr/>
        </p:nvCxnSpPr>
        <p:spPr>
          <a:xfrm>
            <a:off x="5543550" y="3698875"/>
            <a:ext cx="484188" cy="346075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867" name="Text Box 9"/>
          <p:cNvSpPr txBox="1">
            <a:spLocks noChangeArrowheads="1"/>
          </p:cNvSpPr>
          <p:nvPr/>
        </p:nvSpPr>
        <p:spPr bwMode="auto">
          <a:xfrm rot="-5400000">
            <a:off x="-1504156" y="3132931"/>
            <a:ext cx="3822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0000"/>
                </a:solidFill>
              </a:rPr>
              <a:t>Total Funding (Billions of FY12$)</a:t>
            </a:r>
          </a:p>
        </p:txBody>
      </p:sp>
      <p:sp>
        <p:nvSpPr>
          <p:cNvPr id="36868" name="Text Box 7"/>
          <p:cNvSpPr txBox="1">
            <a:spLocks noChangeArrowheads="1"/>
          </p:cNvSpPr>
          <p:nvPr/>
        </p:nvSpPr>
        <p:spPr bwMode="auto">
          <a:xfrm>
            <a:off x="762000" y="6181725"/>
            <a:ext cx="8229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>
                <a:solidFill>
                  <a:srgbClr val="000000"/>
                </a:solidFill>
              </a:rPr>
              <a:t>SSBN = ballistic missile submarine;  NAOC = National Airborne Operations Center;  SLBM = submarine-launched ballistic missile;  New ICBM, New NAOC, and New SLBM are unfunded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544637" y="4904580"/>
            <a:ext cx="2209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600" b="1" kern="0" dirty="0">
                <a:solidFill>
                  <a:sysClr val="windowText" lastClr="000000"/>
                </a:solidFill>
                <a:latin typeface="+mn-lt"/>
              </a:rPr>
              <a:t> Operations &amp; Support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endParaRPr lang="en-US" sz="1600" b="1" kern="0" dirty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36870" name="TextBox 15"/>
          <p:cNvSpPr txBox="1">
            <a:spLocks noChangeArrowheads="1"/>
          </p:cNvSpPr>
          <p:nvPr/>
        </p:nvSpPr>
        <p:spPr bwMode="auto">
          <a:xfrm>
            <a:off x="1828800" y="4038600"/>
            <a:ext cx="16414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1600" b="1">
                <a:solidFill>
                  <a:srgbClr val="000000"/>
                </a:solidFill>
              </a:rPr>
              <a:t>Investment</a:t>
            </a:r>
          </a:p>
        </p:txBody>
      </p:sp>
      <p:sp>
        <p:nvSpPr>
          <p:cNvPr id="36871" name="TextBox 11"/>
          <p:cNvSpPr txBox="1">
            <a:spLocks noChangeArrowheads="1"/>
          </p:cNvSpPr>
          <p:nvPr/>
        </p:nvSpPr>
        <p:spPr bwMode="auto">
          <a:xfrm>
            <a:off x="5822950" y="4573588"/>
            <a:ext cx="1060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b="1">
                <a:solidFill>
                  <a:srgbClr val="000000"/>
                </a:solidFill>
              </a:rPr>
              <a:t>New SSBN</a:t>
            </a:r>
          </a:p>
        </p:txBody>
      </p:sp>
      <p:cxnSp>
        <p:nvCxnSpPr>
          <p:cNvPr id="21" name="Straight Connector 20"/>
          <p:cNvCxnSpPr/>
          <p:nvPr/>
        </p:nvCxnSpPr>
        <p:spPr>
          <a:xfrm rot="10800000" flipV="1">
            <a:off x="7239000" y="4191000"/>
            <a:ext cx="609600" cy="381000"/>
          </a:xfrm>
          <a:prstGeom prst="line">
            <a:avLst/>
          </a:prstGeom>
          <a:ln w="2540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873" name="TextBox 16"/>
          <p:cNvSpPr txBox="1">
            <a:spLocks noChangeArrowheads="1"/>
          </p:cNvSpPr>
          <p:nvPr/>
        </p:nvSpPr>
        <p:spPr bwMode="auto">
          <a:xfrm>
            <a:off x="6858000" y="3852863"/>
            <a:ext cx="1219200" cy="361950"/>
          </a:xfrm>
          <a:prstGeom prst="rect">
            <a:avLst/>
          </a:prstGeom>
          <a:noFill/>
          <a:ln w="25400">
            <a:solidFill>
              <a:srgbClr val="00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600" b="1">
                <a:solidFill>
                  <a:srgbClr val="009900"/>
                </a:solidFill>
              </a:rPr>
              <a:t>New SLBM?</a:t>
            </a:r>
          </a:p>
        </p:txBody>
      </p:sp>
      <p:cxnSp>
        <p:nvCxnSpPr>
          <p:cNvPr id="28" name="Straight Connector 27"/>
          <p:cNvCxnSpPr>
            <a:stCxn id="25" idx="2"/>
          </p:cNvCxnSpPr>
          <p:nvPr/>
        </p:nvCxnSpPr>
        <p:spPr>
          <a:xfrm flipH="1">
            <a:off x="6400802" y="3603878"/>
            <a:ext cx="1129350" cy="510922"/>
          </a:xfrm>
          <a:prstGeom prst="line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58000" y="3265324"/>
            <a:ext cx="1344304" cy="338554"/>
          </a:xfrm>
          <a:prstGeom prst="rect">
            <a:avLst/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rgbClr val="1F497D">
                    <a:lumMod val="60000"/>
                    <a:lumOff val="40000"/>
                  </a:srgbClr>
                </a:solidFill>
                <a:latin typeface="+mn-lt"/>
              </a:rPr>
              <a:t>New NAOC</a:t>
            </a:r>
          </a:p>
        </p:txBody>
      </p:sp>
      <p:sp>
        <p:nvSpPr>
          <p:cNvPr id="36876" name="TextBox 12"/>
          <p:cNvSpPr txBox="1">
            <a:spLocks noChangeArrowheads="1"/>
          </p:cNvSpPr>
          <p:nvPr/>
        </p:nvSpPr>
        <p:spPr bwMode="auto">
          <a:xfrm>
            <a:off x="5743575" y="4240213"/>
            <a:ext cx="12541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200" b="1">
                <a:solidFill>
                  <a:srgbClr val="FFFFFF"/>
                </a:solidFill>
              </a:rPr>
              <a:t>New Bomber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30763" y="3359150"/>
            <a:ext cx="1425575" cy="339725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rgbClr val="F79646">
                    <a:lumMod val="75000"/>
                  </a:srgbClr>
                </a:solidFill>
                <a:latin typeface="+mn-lt"/>
              </a:rPr>
              <a:t>New ICBM</a:t>
            </a:r>
          </a:p>
        </p:txBody>
      </p:sp>
      <p:cxnSp>
        <p:nvCxnSpPr>
          <p:cNvPr id="39" name="Straight Connector 38"/>
          <p:cNvCxnSpPr>
            <a:stCxn id="36879" idx="2"/>
          </p:cNvCxnSpPr>
          <p:nvPr/>
        </p:nvCxnSpPr>
        <p:spPr>
          <a:xfrm flipV="1">
            <a:off x="4651375" y="4362450"/>
            <a:ext cx="914400" cy="74613"/>
          </a:xfrm>
          <a:prstGeom prst="line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879" name="TextBox 37"/>
          <p:cNvSpPr txBox="1">
            <a:spLocks noChangeArrowheads="1"/>
          </p:cNvSpPr>
          <p:nvPr/>
        </p:nvSpPr>
        <p:spPr bwMode="auto">
          <a:xfrm>
            <a:off x="4038600" y="3852863"/>
            <a:ext cx="1223963" cy="584200"/>
          </a:xfrm>
          <a:prstGeom prst="rect">
            <a:avLst/>
          </a:prstGeom>
          <a:noFill/>
          <a:ln w="19050">
            <a:solidFill>
              <a:srgbClr val="3F6CE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600" b="1">
                <a:solidFill>
                  <a:srgbClr val="3E78EC"/>
                </a:solidFill>
              </a:rPr>
              <a:t>New cruise missile</a:t>
            </a:r>
          </a:p>
        </p:txBody>
      </p:sp>
      <p:sp>
        <p:nvSpPr>
          <p:cNvPr id="36881" name="Text Box 10"/>
          <p:cNvSpPr txBox="1">
            <a:spLocks noChangeArrowheads="1"/>
          </p:cNvSpPr>
          <p:nvPr/>
        </p:nvSpPr>
        <p:spPr bwMode="auto">
          <a:xfrm>
            <a:off x="3505200" y="2328863"/>
            <a:ext cx="36576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>
                <a:solidFill>
                  <a:srgbClr val="000000"/>
                </a:solidFill>
              </a:rPr>
              <a:t>Investment  Average (FYDP) = $5.7B</a:t>
            </a:r>
          </a:p>
        </p:txBody>
      </p:sp>
      <p:sp>
        <p:nvSpPr>
          <p:cNvPr id="36882" name="TextBox 15"/>
          <p:cNvSpPr txBox="1">
            <a:spLocks noChangeArrowheads="1"/>
          </p:cNvSpPr>
          <p:nvPr/>
        </p:nvSpPr>
        <p:spPr bwMode="auto">
          <a:xfrm>
            <a:off x="5548313" y="2862263"/>
            <a:ext cx="19192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600" b="1">
                <a:solidFill>
                  <a:srgbClr val="000000"/>
                </a:solidFill>
              </a:rPr>
              <a:t>Recapitalization</a:t>
            </a:r>
          </a:p>
        </p:txBody>
      </p:sp>
      <p:cxnSp>
        <p:nvCxnSpPr>
          <p:cNvPr id="32" name="Straight Connector 31"/>
          <p:cNvCxnSpPr>
            <a:stCxn id="14" idx="2"/>
          </p:cNvCxnSpPr>
          <p:nvPr/>
        </p:nvCxnSpPr>
        <p:spPr>
          <a:xfrm>
            <a:off x="5543550" y="3698875"/>
            <a:ext cx="781050" cy="492125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884" name="Text Box 3"/>
          <p:cNvSpPr txBox="1">
            <a:spLocks noChangeArrowheads="1"/>
          </p:cNvSpPr>
          <p:nvPr/>
        </p:nvSpPr>
        <p:spPr bwMode="auto">
          <a:xfrm>
            <a:off x="220821" y="462758"/>
            <a:ext cx="8582025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/>
            <a:r>
              <a:rPr lang="en-US" altLang="en-US" sz="3200" dirty="0">
                <a:solidFill>
                  <a:schemeClr val="bg1"/>
                </a:solidFill>
              </a:rPr>
              <a:t>DoD Strategic Nuke Funding:  Constant Dollars</a:t>
            </a:r>
          </a:p>
          <a:p>
            <a:pPr algn="ctr" eaLnBrk="0" hangingPunct="0"/>
            <a:endParaRPr lang="en-US" altLang="en-US" sz="1600" dirty="0">
              <a:solidFill>
                <a:srgbClr val="000000"/>
              </a:solidFill>
            </a:endParaRPr>
          </a:p>
          <a:p>
            <a:pPr algn="ctr" eaLnBrk="0" hangingPunct="0"/>
            <a:r>
              <a:rPr lang="en-US" altLang="en-US" sz="2000" dirty="0">
                <a:solidFill>
                  <a:srgbClr val="000000"/>
                </a:solidFill>
              </a:rPr>
              <a:t>   Funding far below historical </a:t>
            </a:r>
            <a:r>
              <a:rPr lang="en-US" altLang="en-US" sz="2000" dirty="0" smtClean="0">
                <a:solidFill>
                  <a:srgbClr val="000000"/>
                </a:solidFill>
              </a:rPr>
              <a:t>levels</a:t>
            </a:r>
          </a:p>
          <a:p>
            <a:pPr algn="ctr" eaLnBrk="0" hangingPunct="0"/>
            <a:r>
              <a:rPr lang="en-US" altLang="en-US" sz="2000" dirty="0" smtClean="0">
                <a:solidFill>
                  <a:srgbClr val="000000"/>
                </a:solidFill>
              </a:rPr>
              <a:t>Only 5% of spending at peak bow wave</a:t>
            </a:r>
            <a:endParaRPr lang="en-US" altLang="en-US" sz="2000" dirty="0">
              <a:solidFill>
                <a:srgbClr val="000000"/>
              </a:solidFill>
            </a:endParaRPr>
          </a:p>
        </p:txBody>
      </p:sp>
      <p:sp>
        <p:nvSpPr>
          <p:cNvPr id="36886" name="Slide Number Placeholder 2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>
                <a:solidFill>
                  <a:srgbClr val="000000"/>
                </a:solidFill>
              </a:rPr>
              <a:t>   </a:t>
            </a:r>
            <a:fld id="{637E9912-4EE9-4782-9153-8BBC18495821}" type="slidenum">
              <a:rPr lang="en-US" altLang="en-US">
                <a:solidFill>
                  <a:srgbClr val="000000"/>
                </a:solidFill>
              </a:rPr>
              <a:pPr/>
              <a:t>3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146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Ohio Replacement</a:t>
            </a:r>
            <a:endParaRPr lang="en-US" sz="4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to Cut Costs?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4082090" cy="3582325"/>
          </a:xfrm>
        </p:spPr>
        <p:txBody>
          <a:bodyPr>
            <a:normAutofit fontScale="85000" lnSpcReduction="20000"/>
          </a:bodyPr>
          <a:lstStyle/>
          <a:p>
            <a:r>
              <a:rPr lang="en-US" sz="2500" dirty="0" smtClean="0"/>
              <a:t>Cut procurement to 8 submarines </a:t>
            </a:r>
            <a:endParaRPr lang="en-US" sz="2500" dirty="0" smtClean="0"/>
          </a:p>
          <a:p>
            <a:r>
              <a:rPr lang="en-US" sz="2200" dirty="0" smtClean="0"/>
              <a:t>Estimated </a:t>
            </a:r>
            <a:r>
              <a:rPr lang="en-US" sz="2200" dirty="0" smtClean="0"/>
              <a:t>savings of $16 billion over 10 years (16% savings)</a:t>
            </a:r>
          </a:p>
          <a:p>
            <a:r>
              <a:rPr lang="en-US" sz="2500" dirty="0" smtClean="0"/>
              <a:t>Cut procurement to 10 submarines</a:t>
            </a:r>
          </a:p>
          <a:p>
            <a:pPr lvl="1"/>
            <a:r>
              <a:rPr lang="en-US" sz="2200" dirty="0" smtClean="0"/>
              <a:t>Estimated savings of $17 billion in 2030s (16% savings)</a:t>
            </a:r>
          </a:p>
          <a:p>
            <a:r>
              <a:rPr lang="en-US" sz="2400" dirty="0" smtClean="0"/>
              <a:t>Phase out oldest SSBNs early</a:t>
            </a:r>
          </a:p>
          <a:p>
            <a:pPr lvl="1"/>
            <a:r>
              <a:rPr lang="en-US" sz="2200" dirty="0" smtClean="0"/>
              <a:t>Estimated savings of $37 billion (36% savings)</a:t>
            </a:r>
            <a:endParaRPr lang="en-US" sz="22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The Cost of Cutting Costs?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1" y="2926051"/>
            <a:ext cx="4063859" cy="3582325"/>
          </a:xfrm>
        </p:spPr>
        <p:txBody>
          <a:bodyPr>
            <a:normAutofit/>
          </a:bodyPr>
          <a:lstStyle/>
          <a:p>
            <a:r>
              <a:rPr lang="en-US" sz="2300" dirty="0" smtClean="0"/>
              <a:t>Smaller enemy target set</a:t>
            </a:r>
          </a:p>
          <a:p>
            <a:r>
              <a:rPr lang="en-US" sz="2300" dirty="0" smtClean="0"/>
              <a:t>Less range coverage</a:t>
            </a:r>
          </a:p>
          <a:p>
            <a:r>
              <a:rPr lang="en-US" sz="2300" dirty="0" smtClean="0"/>
              <a:t>Smaller fleet taxes individual boats</a:t>
            </a:r>
          </a:p>
          <a:p>
            <a:r>
              <a:rPr lang="en-US" sz="2000" dirty="0" smtClean="0"/>
              <a:t>Early phase out would strain fleet in the interim- generate increased risk</a:t>
            </a:r>
            <a:endParaRPr lang="en-US" sz="2000" dirty="0"/>
          </a:p>
          <a:p>
            <a:pPr lvl="1"/>
            <a:endParaRPr lang="en-US" dirty="0" smtClean="0"/>
          </a:p>
          <a:p>
            <a:pPr marL="3240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784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ICBM </a:t>
            </a:r>
            <a:r>
              <a:rPr lang="en-US" sz="4000" dirty="0" err="1" smtClean="0"/>
              <a:t>Follow-ON</a:t>
            </a:r>
            <a:endParaRPr lang="en-US" sz="4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to Cut Costs?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4082090" cy="3488196"/>
          </a:xfrm>
        </p:spPr>
        <p:txBody>
          <a:bodyPr>
            <a:normAutofit fontScale="77500" lnSpcReduction="20000"/>
          </a:bodyPr>
          <a:lstStyle/>
          <a:p>
            <a:pPr lvl="1"/>
            <a:r>
              <a:rPr lang="en-US" sz="2000" dirty="0" smtClean="0"/>
              <a:t>Delay development by 5 years</a:t>
            </a:r>
          </a:p>
          <a:p>
            <a:pPr lvl="2"/>
            <a:r>
              <a:rPr lang="en-US" sz="1800" dirty="0" smtClean="0"/>
              <a:t>Estimated savings of $20.6 billion over 20 years (17% saving)</a:t>
            </a:r>
          </a:p>
          <a:p>
            <a:pPr lvl="1"/>
            <a:r>
              <a:rPr lang="en-US" sz="2000" dirty="0" smtClean="0"/>
              <a:t>Delay development and cut force size by 150 missiles</a:t>
            </a:r>
          </a:p>
          <a:p>
            <a:pPr lvl="2"/>
            <a:r>
              <a:rPr lang="en-US" sz="1800" dirty="0" smtClean="0"/>
              <a:t>Estimated savings of $31 billion over 20 years (26% saving)</a:t>
            </a:r>
          </a:p>
          <a:p>
            <a:pPr lvl="1"/>
            <a:r>
              <a:rPr lang="en-US" sz="2000" dirty="0" smtClean="0"/>
              <a:t>Refurbish existing ICBMS</a:t>
            </a:r>
          </a:p>
          <a:p>
            <a:pPr lvl="2"/>
            <a:r>
              <a:rPr lang="en-US" sz="1800" dirty="0" smtClean="0"/>
              <a:t>Estimated savings of $16 billion over 20 years (13% saving</a:t>
            </a:r>
            <a:r>
              <a:rPr lang="en-US" sz="1800" dirty="0" smtClean="0"/>
              <a:t>)</a:t>
            </a:r>
          </a:p>
          <a:p>
            <a:pPr lvl="1"/>
            <a:r>
              <a:rPr lang="en-US" sz="2000" dirty="0" smtClean="0"/>
              <a:t>Cut ICBM leg</a:t>
            </a:r>
          </a:p>
          <a:p>
            <a:pPr lvl="2"/>
            <a:r>
              <a:rPr lang="en-US" sz="1800" dirty="0" smtClean="0"/>
              <a:t>Estimated savings of $120 billion over 20 years (100% </a:t>
            </a:r>
            <a:r>
              <a:rPr lang="en-US" sz="1800" dirty="0" err="1" smtClean="0"/>
              <a:t>saving+O&amp;M</a:t>
            </a:r>
            <a:r>
              <a:rPr lang="en-US" sz="1800" dirty="0" smtClean="0"/>
              <a:t> costs)</a:t>
            </a:r>
            <a:endParaRPr lang="en-US" sz="1800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The Cost of Cutting Costs?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Delays would put considerable strain on a platform that is already aging and approaching end of life</a:t>
            </a:r>
          </a:p>
          <a:p>
            <a:r>
              <a:rPr lang="en-US" dirty="0" smtClean="0"/>
              <a:t>Cutting force size would reduce the survivability of arsenal- fewer targets</a:t>
            </a:r>
          </a:p>
          <a:p>
            <a:r>
              <a:rPr lang="en-US" dirty="0" smtClean="0"/>
              <a:t>Weakens the most stable leg of triad</a:t>
            </a:r>
          </a:p>
          <a:p>
            <a:r>
              <a:rPr lang="en-US" dirty="0" smtClean="0"/>
              <a:t>Making cuts in the leanest, most affordable leg of the triad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867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Long-Range Strike Bomber</a:t>
            </a:r>
            <a:endParaRPr lang="en-US" sz="3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to Cut Costs?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Delay production for 10 years</a:t>
            </a:r>
          </a:p>
          <a:p>
            <a:pPr lvl="1"/>
            <a:r>
              <a:rPr lang="en-US" dirty="0" smtClean="0"/>
              <a:t>Estimated cost savings of $32 billion (32% saving)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The Cost of Cutting Costs?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Continued reliance on aging systems with limited capabilities</a:t>
            </a:r>
          </a:p>
          <a:p>
            <a:r>
              <a:rPr lang="en-US" dirty="0" smtClean="0"/>
              <a:t>Will not be able to penetrate sophisticated air defenses without a modern bomber force</a:t>
            </a:r>
          </a:p>
          <a:p>
            <a:r>
              <a:rPr lang="en-US" dirty="0" smtClean="0"/>
              <a:t>Delay in development would result in a delay in much-needed conventional capabilities as well- hampers power </a:t>
            </a:r>
            <a:r>
              <a:rPr lang="en-US" dirty="0" smtClean="0"/>
              <a:t>projection</a:t>
            </a:r>
          </a:p>
          <a:p>
            <a:r>
              <a:rPr lang="en-US" dirty="0" smtClean="0"/>
              <a:t>Delay may create higher costs in long-term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730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Long Range Standoff</a:t>
            </a:r>
            <a:endParaRPr lang="en-US" sz="3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to Cut Costs?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Cancel the LRSO development</a:t>
            </a:r>
          </a:p>
          <a:p>
            <a:pPr lvl="1"/>
            <a:r>
              <a:rPr lang="en-US" dirty="0" smtClean="0"/>
              <a:t>Estimated savings of $20 billion (100% savings)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The Cost of Cutting Costs?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Loss of standoff capability as current ALCM ages out</a:t>
            </a:r>
          </a:p>
          <a:p>
            <a:r>
              <a:rPr lang="en-US" dirty="0" smtClean="0"/>
              <a:t>Sacrificing </a:t>
            </a:r>
            <a:r>
              <a:rPr lang="en-US" dirty="0" smtClean="0"/>
              <a:t>B-52 nuclear capability</a:t>
            </a:r>
          </a:p>
          <a:p>
            <a:r>
              <a:rPr lang="en-US" dirty="0" smtClean="0"/>
              <a:t>Necessitates greater risk for B-2 or LRS-B as vulnerability to sophisticated air defense </a:t>
            </a:r>
            <a:r>
              <a:rPr lang="en-US" dirty="0" smtClean="0"/>
              <a:t>increases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8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B61 Life Extension</a:t>
            </a:r>
            <a:endParaRPr lang="en-US" sz="3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to Cut Costs?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Scale back B61 life extension by removing consolidation and avoid replacing non-essential non-nuclear components</a:t>
            </a:r>
          </a:p>
          <a:p>
            <a:pPr lvl="1"/>
            <a:r>
              <a:rPr lang="en-US" dirty="0" smtClean="0"/>
              <a:t>Estimated cost savings of $4 billion (20% saving)</a:t>
            </a:r>
          </a:p>
          <a:p>
            <a:pPr lvl="1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The Cost of Cutting Costs?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Forced reliance on an aging delivery system</a:t>
            </a:r>
          </a:p>
          <a:p>
            <a:r>
              <a:rPr lang="en-US" dirty="0" smtClean="0"/>
              <a:t>Sacrificing the dual-capability of aircraft and flight crews and the F-35 dual capability</a:t>
            </a:r>
          </a:p>
          <a:p>
            <a:r>
              <a:rPr lang="en-US" dirty="0" smtClean="0"/>
              <a:t>Attrition of national lab capability as they are required to perform a smaller role in modernization</a:t>
            </a:r>
          </a:p>
          <a:p>
            <a:r>
              <a:rPr lang="en-US" dirty="0" smtClean="0"/>
              <a:t>Demonstrates an apparent lack of commitment to modernization that weakens assurance to </a:t>
            </a:r>
            <a:r>
              <a:rPr lang="en-US" dirty="0" smtClean="0"/>
              <a:t>allies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451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1" y="687474"/>
            <a:ext cx="7998033" cy="1083329"/>
          </a:xfrm>
        </p:spPr>
        <p:txBody>
          <a:bodyPr>
            <a:noAutofit/>
          </a:bodyPr>
          <a:lstStyle/>
          <a:p>
            <a:r>
              <a:rPr lang="en-US" sz="3600" dirty="0" smtClean="0"/>
              <a:t>Total Costs of cutting Nuclear modernization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069" y="2214556"/>
            <a:ext cx="8387997" cy="424003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Sacrificing survivability and effectiveness of nuclear arsenal- a weakened deterrent and the appearance of it!</a:t>
            </a:r>
          </a:p>
          <a:p>
            <a:pPr lvl="1"/>
            <a:r>
              <a:rPr lang="en-US" dirty="0" smtClean="0"/>
              <a:t>Many suggestions for cost saving involve costly delays and smaller numbers</a:t>
            </a:r>
          </a:p>
          <a:p>
            <a:pPr lvl="1"/>
            <a:r>
              <a:rPr lang="en-US" dirty="0" smtClean="0"/>
              <a:t>Many suggestions for cost saving involve accepting deteriorating capabilities</a:t>
            </a:r>
          </a:p>
          <a:p>
            <a:r>
              <a:rPr lang="en-US" dirty="0" smtClean="0"/>
              <a:t>Losing comparative advantage against adversaries with growing arsenals and capabilities- nuclear and conventional!</a:t>
            </a:r>
          </a:p>
          <a:p>
            <a:r>
              <a:rPr lang="en-US" dirty="0" smtClean="0"/>
              <a:t>Attrition of skills and knowledge pool in warhead development and maintenance</a:t>
            </a:r>
          </a:p>
          <a:p>
            <a:r>
              <a:rPr lang="en-US" dirty="0" smtClean="0"/>
              <a:t>Marginal savings by making suggested cuts</a:t>
            </a:r>
          </a:p>
          <a:p>
            <a:pPr lvl="1"/>
            <a:r>
              <a:rPr lang="en-US" dirty="0" smtClean="0"/>
              <a:t>At its peak, nuclear modernization will only account for 5% of budget</a:t>
            </a:r>
          </a:p>
          <a:p>
            <a:pPr lvl="1"/>
            <a:r>
              <a:rPr lang="en-US" dirty="0" smtClean="0"/>
              <a:t>As long as we maintain an arsenal the costs will have to come eventually and delays will make it cost </a:t>
            </a:r>
            <a:r>
              <a:rPr lang="en-US" dirty="0" smtClean="0"/>
              <a:t>more</a:t>
            </a:r>
          </a:p>
          <a:p>
            <a:r>
              <a:rPr lang="en-US" dirty="0" smtClean="0"/>
              <a:t>Creates the perception of a lack of commitment to the nuclear mission, waning trust in the nuclear umbrella, and creates incentive for nuclear development in allies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682519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Internal DoD Slide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726</TotalTime>
  <Words>837</Words>
  <Application>Microsoft Office PowerPoint</Application>
  <PresentationFormat>On-screen Show (4:3)</PresentationFormat>
  <Paragraphs>113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Cambria</vt:lpstr>
      <vt:lpstr>Gill Sans MT</vt:lpstr>
      <vt:lpstr>Times New Roman</vt:lpstr>
      <vt:lpstr>Wingdings 2</vt:lpstr>
      <vt:lpstr>Dividend</vt:lpstr>
      <vt:lpstr>Internal DoD Slide Master</vt:lpstr>
      <vt:lpstr>Dime Store Deterrence</vt:lpstr>
      <vt:lpstr>Costing Nuclear Modernization</vt:lpstr>
      <vt:lpstr>PowerPoint Presentation</vt:lpstr>
      <vt:lpstr>Ohio Replacement</vt:lpstr>
      <vt:lpstr>ICBM Follow-ON</vt:lpstr>
      <vt:lpstr>Long-Range Strike Bomber</vt:lpstr>
      <vt:lpstr>Long Range Standoff</vt:lpstr>
      <vt:lpstr>B61 Life Extension</vt:lpstr>
      <vt:lpstr>Total Costs of cutting Nuclear modernization</vt:lpstr>
      <vt:lpstr>Where to cut Defense Instead?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Dime Store Deterrence</dc:title>
  <dc:creator>Evan Thompson</dc:creator>
  <cp:lastModifiedBy>Evan Thompson</cp:lastModifiedBy>
  <cp:revision>47</cp:revision>
  <dcterms:created xsi:type="dcterms:W3CDTF">2015-12-01T20:32:09Z</dcterms:created>
  <dcterms:modified xsi:type="dcterms:W3CDTF">2015-12-06T18:49:52Z</dcterms:modified>
</cp:coreProperties>
</file>