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3" r:id="rId8"/>
    <p:sldId id="260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3.35938" units="1/cm"/>
          <inkml:channelProperty channel="Y" name="resolution" value="53.33333" units="1/cm"/>
        </inkml:channelProperties>
      </inkml:inkSource>
      <inkml:timestamp xml:id="ts0" timeString="2015-09-15T01:15:10.59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0DB47DC-ECE5-4BC7-8F15-BFFD9FCFD2DF}" emma:medium="tactile" emma:mode="ink">
          <msink:context xmlns:msink="http://schemas.microsoft.com/ink/2010/main" type="writingRegion" rotatedBoundingBox="8675,12182 12131,642 14969,1492 11513,13032"/>
        </emma:interpretation>
      </emma:emma>
    </inkml:annotationXML>
    <inkml:traceGroup>
      <inkml:annotationXML>
        <emma:emma xmlns:emma="http://www.w3.org/2003/04/emma" version="1.0">
          <emma:interpretation id="{0E0C7F65-074D-4525-AA40-ECA6E2B21B5E}" emma:medium="tactile" emma:mode="ink">
            <msink:context xmlns:msink="http://schemas.microsoft.com/ink/2010/main" type="paragraph" rotatedBoundingBox="8675,12182 12131,642 14969,1492 11513,13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39573-8B30-49E7-8B2E-1503E61B191F}" emma:medium="tactile" emma:mode="ink">
              <msink:context xmlns:msink="http://schemas.microsoft.com/ink/2010/main" type="line" rotatedBoundingBox="8675,12182 12131,642 14969,1492 11513,13032"/>
            </emma:interpretation>
          </emma:emma>
        </inkml:annotationXML>
        <inkml:traceGroup>
          <inkml:annotationXML>
            <emma:emma xmlns:emma="http://www.w3.org/2003/04/emma" version="1.0">
              <emma:interpretation id="{C733017B-39B5-44BA-AE1D-88C21617587C}" emma:medium="tactile" emma:mode="ink">
                <msink:context xmlns:msink="http://schemas.microsoft.com/ink/2010/main" type="inkWord" rotatedBoundingBox="8615,12159 12134,637 15009,1515 11490,13037"/>
              </emma:interpretation>
              <emma:one-of disjunction-type="recognition" id="oneOf0">
                <emma:interpretation id="interp0" emma:lang="en-US" emma:confidence="0">
                  <emma:literal>"sis.</emma:literal>
                </emma:interpretation>
                <emma:interpretation id="interp1" emma:lang="en-US" emma:confidence="0">
                  <emma:literal>Yesinia.</emma:literal>
                </emma:interpretation>
                <emma:interpretation id="interp2" emma:lang="en-US" emma:confidence="0">
                  <emma:literal>Yesinia*</emma:literal>
                </emma:interpretation>
                <emma:interpretation id="interp3" emma:lang="en-US" emma:confidence="0">
                  <emma:literal>Yesinia".</emma:literal>
                </emma:interpretation>
                <emma:interpretation id="interp4" emma:lang="en-US" emma:confidence="0">
                  <emma:literal>Yesinia*"</emma:literal>
                </emma:interpretation>
              </emma:one-of>
            </emma:emma>
          </inkml:annotationXML>
          <inkml:trace contextRef="#ctx0" brushRef="#br0">-2683 3721,'0'35,"0"1,0 0,-36 0,0-1,36 1,-36 0,1-36,35 36,0 0,-36-1,36 37,0-36,0-1,0 1,0 0,0 0,0-1,0 1,0 0,0 0,0 0,0-1,0 1,36-36,-1 36,1 0,0-1,0-35,-36 36,35-36,37 0,0 36,-37-36,37 0,-36 0,-1 0,1 0,-36 36,0 0,0-1,36 1,-36 0,36-36,-36-72,36 72,-1-35,1-1,-36 0</inkml:trace>
          <inkml:trace contextRef="#ctx0" brushRef="#br0" timeOffset="2250.0946">-930 6296</inkml:trace>
          <inkml:trace contextRef="#ctx0" brushRef="#br0" timeOffset="2906.3715">-859 6404,'0'71,"-36"-35,36 0,0 0</inkml:trace>
          <inkml:trace contextRef="#ctx0" brushRef="#br0" timeOffset="3374.9977">-895 6583</inkml:trace>
          <inkml:trace contextRef="#ctx0" brushRef="#br0" timeOffset="4000.1641">-966 6654,'-36'0</inkml:trace>
          <inkml:trace contextRef="#ctx0" brushRef="#br0" timeOffset="4828.1977">-1217 6583</inkml:trace>
          <inkml:trace contextRef="#ctx0" brushRef="#br0" timeOffset="13328.5316">-1467 6547</inkml:trace>
          <inkml:trace contextRef="#ctx0" brushRef="#br0" timeOffset="14078.7042">-1324 6618</inkml:trace>
          <inkml:trace contextRef="#ctx0" brushRef="#br0" timeOffset="12656.7715">-1574 6547</inkml:trace>
          <inkml:trace contextRef="#ctx0" brushRef="#br0" timeOffset="7281.4028">-1360 6690</inkml:trace>
          <inkml:trace contextRef="#ctx0" brushRef="#br0" timeOffset="5578.2176">-1574 6654</inkml:trace>
          <inkml:trace contextRef="#ctx0" brushRef="#br0" timeOffset="6625.2718">-1467 6761</inkml:trace>
          <inkml:trace contextRef="#ctx0" brushRef="#br0" timeOffset="7765.8045">-1431 6797,'0'36,"-36"-36</inkml:trace>
          <inkml:trace contextRef="#ctx0" brushRef="#br0" timeOffset="14528.7151">-1610 6761</inkml:trace>
          <inkml:trace contextRef="#ctx0" brushRef="#br0" timeOffset="12094.2461">-1682 6904</inkml:trace>
          <inkml:trace contextRef="#ctx0" brushRef="#br0" timeOffset="17608.3248">-2862 3899</inkml:trace>
          <inkml:trace contextRef="#ctx0" brushRef="#br0" timeOffset="18780.2484">-2719 3721</inkml:trace>
          <inkml:trace contextRef="#ctx0" brushRef="#br0" timeOffset="21217.8467">-2039 4722</inkml:trace>
          <inkml:trace contextRef="#ctx0" brushRef="#br0" timeOffset="-6828.5362">-2648 3685,'0'36,"0"-1,0 1,0 0,0 0,0-1,0 1,0 0,0 0,0 0,0-1,-35-35,35 36,0 0,0 0,-36-1,36 1,-36 0,36 0,0-1,0 1,-36 0,36 0,36 0,0-36,-36 35,36 1,-1 0,37 35,-36-71,0 36,-1-36,-35 36,36-36,36 0,-37 0,1 36,0 0,0-36,0 0,-1 35,1-35,-72 0,36 36,0 0,0 0,72 71,-36-71,-1 0,1-1,0 1,35-36,-71 36,36-36,36 36,-72-1,36-35,-1 72,1-36,0-1,0 1,-1 0,1-36,-36 36,36-36,0 36,0-1,-1 1,1 36,0-37,0 1,-36 0,0 0,35-36,-35 36,72-36,-72 35,36-35,-36 36,0 0,0 0,0-1,36 1,-36 0,0 0,35 0,-35-1,0 1,-35-36,35 36,0 0,-36-1,-72-35,73 0,-1 0,0 0,0 0,-35 0,35 0,0 0,0 36,36 0,0 0,-35-36,35 36,-72 35,36-35,36 0,-35-36,35 35,-72 1,72 0,-36-36,36 36,-36-1,1-35,-1 0,0 0,0 0,1 0,-73 0,73 0,-73 0,108-35,-36 35,1 0,-1 0,36 35,-36-35,36 36,-36-36,-35 0,35 0,0 0,0 0,-35 0,35 0,0 36,36 0,0 0,0-1,0 1,-35 0,35 0,0-1,-36 1,0 0,0-36,36 36,-36 0,1-36,-1 0,0 0,36 35,-36-35,-35 0,35 0,0 0,36 36,-35-36,-1 0,0 36,36 0,0-1,-36-35,36 36,-36-36</inkml:trace>
          <inkml:trace contextRef="#ctx0" brushRef="#br1" timeOffset="-41807.4336">393 72,'36'0,"-36"35,0 1,-36-36,1 36,-1 0,0-36,0 35,36 1,0 0,-36-36,36 36,-35-36,35 35,-36 1,36 0,0 0,-36 35,36-35,-36-36,36 36,0 0,-35-36,35 35,0 1,0 0,0 0,0 0,0-1,0 1,0 0,0 0,0-1,0 1,0 0,-36-36,36 36,0 35,0-35,0 0,0 0,0-1,0 1,-36 0,0-36,0 36,36 0,-35-36,35 35,-36 1,0 0,0-36,1 0,35 36,-36-36,0 0,36 35,-36-35,0 36,1 0,-1 0,36-1,-36-35,36 36,0 0,0 36,-36-72,1 0,35 35,0 1,0 0,0 0,0-1,0 1,0 0,0 0,0 0,0-1,0 1,0 0,-36 35,0-35,0 0,1-36,-1 36,0 0,0-1,0-35,1 0,35 36,-36-36,0 36,0-36,1 0,-1 36,0-36,0 35,0-35,1 0,35 36,-36-36,0 0,36 36,-36-36,1 0,-1 36,0-36,0 0,0 0,1 0,-1 0,0 0,0 0,1 0,-1 0,-36-36,36 36,1 0,-1-36,0 36,0 0,1 0,-1 0,0 0,0 0,1 0,-1 0,0 0,36 36,0 0,0-1,0 1,-36 0,36 0,0 0,-36-36,36 35,0 1,-35 0,-1-36,36 36,-36-36,36 35,0 37,-36-36,36 0,-71-1,35 1,0-36,0 36,36 0,0-1,-35-35,-1 36,0-36,36 72,0-36,0-1,-36 1,36 0,0 0,0-1,-35-35,35 36,0 0,0 36,0-37,0 1,-72 0,36-36,0 36,36-1,0 1,36-36,0 36,0 0,0-36,-36 71,35-71,1 0,0 36,0 0,-1 0,1-1</inkml:trace>
          <inkml:trace contextRef="#ctx0" brushRef="#br2" timeOffset="-59823.7943">465 0,'-36'36,"0"0,1-1,-1-35,36 36,-36-36,36 36,-36 0,36-1,-36-35,1 36,35 0,-36-36,36 36,0-1,0 37,0-36,0 0,-36-1,36 1,0 0,-36-36,36 36,-35-1,35 1,0 0,-36 36</inkml:trace>
          <inkml:trace contextRef="#ctx0" brushRef="#br1" timeOffset="-34212.3789">536 143,'-35'0,"-1"-71,36 35,-36 0,36 0,-36 36,36-36,0 1,0-1,-35 0,35 0,0 1,0-1,0 0,35-36,1 37,0 35,-36-36,36 0,-1 36,-35-36,0 1,0-1,0 0,36-36,0 72,0-35,-36-1,35 36,-35-36,0 0,0 1,0-1,36 36,-36-36,0 0,0 1,36-1,-36 0,0 0,0 0,-36 36,36-35,-36-1,36 0,-35 0,35 1,0-1,0 0,-36-36,36 37,0-1,0 0,0 0,0 1,0-37,36 36,-1 0,-35 1,0-1,36 36,-36-36,36 36,-36-36,36 36,0-35,-36-1,35 36,-35-36,0 0,-35 0,-1 1</inkml:trace>
          <inkml:trace contextRef="#ctx0" brushRef="#br0" timeOffset="156591.5379">894-2111,'72'0,"-37"0,1 0,-36-36,36 36,-36-35,0-1,0 0,0-35,0 35,0 0,0 0,0 1,0-1,-36 0,0 0,1-35,-1 71,0-36,36 0,-71 0,35 36,36-35,-36 35,0 0,0 0,36-36,-35 36,-1 0,0-36,0 36,-35 0,35 0,0-36,-35 36,71-36,-36 36,0-35,0-1,1 36,35-36,-36 0,0 36,0-35,1-1,-1 0,0 36,36-36,-72 0,1 1,35 35,36-72,-71 72,71-36,-36 36,0-35,36-1,0 0,0 0,0 1,0-1,-36 0,0-71,1 107,35-36,-36 36,36-36,-36 0,0 1,72 70,0-35,0 36,-1 0,1 35,-36-35,36-36,36 0,-37 72,1-72,0 36,0-36,-1 35,-35 1,36-36,0 36,0 0,35-36,-71 71,72-71,-36 36,-1 35,1-71,0 36,0 0,0 0,35 0,-35-1,0 1,-1-36,-35 36,36 0,0-1,0 1,-1 0,37 36,-72-37,72 1,-37 0,1 35,0-35,0 0,-1-36,-35 36,36 0,36-1,-72 1,-72-36,36-71,1 71,35-36,-36 36,36-36,-36 0,0 0,-35 1,107-1,-36 0,0 0,0 1,0-1,0 72,0-1,35 1,-35 0,72 0,-72-1,36 1,-36 0,0 0,0 0,35-36,1 35,-36 1,0 0,0 0,36-36,-36 35,-36-35,-35-71,-1-1,36 37,-71-1,35 0,37-36,-1 72,36-35,-36-1,0 0,1 0,35 1,-36 35,36-36,0 0,-36 0,0 36,1-36,70 72,1-36,0 36,35 36,-35-37,0 37,0-36,35-1,-35 37,0-36,35 0,-35-1,0 1,0 0,-1 0,37 35,-36 1,0-72,-36 35,35 1,1-36,-36-36,0-35,-36 35,1 0,-37-35,36 35,0 0,1 1,-1-1,0 0,-35-36,35 37,0-1,0 0,0 0,1 1,-1-1,0 0,0-36,36 1,-35 71,-1-36,-36-35,37 35,-1 0,36 0,-36 0,36 1,-36 35,36-72,-36 36,1 1,35-1,-36 0,0 36,0-36,-35-35,35 35,0 0,36 0,-36 1,36-1,-35 36,-1-72,72 108,-1 0,1 0,0-1,0 37,71-36,-71 0,0-36,-1 71,1-35,0-36,-36 36,36-36,-36 71,71-35,-71 0,72-36,-72 35,36 1,35 0,-71 0,36 0,-36-1,71-35,-71 36,36 0,-36 0,36-36,0 35,0 1,35 0,-71 0,36 0,0-1,-1-35,1 36,0 0,0-36,0 36,-1-36,-70-36,-37-36,36 72,36-35,-71-37,-1 36,36-71,36 71,-35 0,-1 1,-36-1,72 0,-36 0,1-35,-37 35,36-36,36 37,-35-1,-1-36,36 37,0-1,-36 36,0-36,1-36,-1 72,36-35,0-37,-36 72,0-36,0 1,1 35,-1 0,0 0,-35 0,35 0,0 0,0 0,0 0,1 0,-1 0,-36-36,37 36,-1 0,0 0,0 0,0 0,1 0,-1 0,0 0,0 0,1 0,-37 0,36 0,1 0,-1 0,0 0,72 36,0-36,-36 71,71-35,-35 0,-36-1,0 37,36-72,-1 36,1 35,0-71,0 36,-36 0,35 0,37-1,-36-35,0 36,-36 0,35-36,-35 36,36-36,0 35,0-35,-36 36,35 0,1 0,-36 0,72-1,-36 1,35 0,-71 0,36-1,-36 1,36-36,-1 36,-35 0,36-36,-36 36,36-36,-36 71,36-35,0-36,35 71,-35-35,0 0,-36 0,35 35,1-71,-36 36,72 0,-72 0,71-36,-71 35</inkml:trace>
          <inkml:trace contextRef="#ctx0" brushRef="#br0" timeOffset="157482.1971">250-3685</inkml:trace>
          <inkml:trace contextRef="#ctx0" brushRef="#br0" timeOffset="158107.0855">179-3756</inkml:trace>
          <inkml:trace contextRef="#ctx0" brushRef="#br0" timeOffset="158497.7162">-72-3756</inkml:trace>
          <inkml:trace contextRef="#ctx0" brushRef="#br0" timeOffset="159013.5162">-179-3220,'36'36,"-1"-36</inkml:trace>
          <inkml:trace contextRef="#ctx0" brushRef="#br0" timeOffset="159404.1516">36-3184</inkml:trace>
          <inkml:trace contextRef="#ctx0" brushRef="#br0" timeOffset="159607.1521">358-2969,'0'0</inkml:trace>
          <inkml:trace contextRef="#ctx0" brushRef="#br0" timeOffset="160075.9253">930-2719,'36'36,"-1"-36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2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1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6861-14F1-4073-826D-16859AF4118D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264F-A3F5-4C36-8327-DE9C2DD0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Limited Nuclear Options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The Entente Cordial: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Implications of Technology Transfer for </a:t>
            </a:r>
            <a:r>
              <a:rPr lang="en-US" dirty="0" smtClean="0"/>
              <a:t>Pakistan’s Flexible Nuclear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0155" y="5943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ROBERT RYAN</a:t>
            </a:r>
          </a:p>
          <a:p>
            <a:pPr algn="ctr"/>
            <a:r>
              <a:rPr lang="en-US" b="1" dirty="0" smtClean="0"/>
              <a:t>COLUMBIA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03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Electronic warfare attacks on dual use C4ISR</a:t>
            </a:r>
          </a:p>
          <a:p>
            <a:pPr lvl="1"/>
            <a:r>
              <a:rPr lang="en-US" dirty="0" smtClean="0"/>
              <a:t>UAVS</a:t>
            </a:r>
          </a:p>
          <a:p>
            <a:pPr lvl="1"/>
            <a:r>
              <a:rPr lang="en-US" dirty="0" smtClean="0"/>
              <a:t>Computers and Communication networks</a:t>
            </a:r>
          </a:p>
          <a:p>
            <a:pPr lvl="1"/>
            <a:r>
              <a:rPr lang="en-US" dirty="0" smtClean="0"/>
              <a:t>PALs</a:t>
            </a:r>
            <a:endParaRPr lang="en-US" dirty="0"/>
          </a:p>
          <a:p>
            <a:r>
              <a:rPr lang="en-US" dirty="0" smtClean="0"/>
              <a:t>Passive &amp; active attack profiles</a:t>
            </a:r>
          </a:p>
          <a:p>
            <a:r>
              <a:rPr lang="en-US" dirty="0" smtClean="0"/>
              <a:t>Risk factors high; Pakistan detects attack, attack fails, or interdiction </a:t>
            </a:r>
            <a:r>
              <a:rPr lang="en-US" smtClean="0"/>
              <a:t>reduces impact, what then?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87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C4ISR: dual use increases nuclear risks</a:t>
            </a:r>
          </a:p>
          <a:p>
            <a:r>
              <a:rPr lang="en-US" dirty="0" smtClean="0"/>
              <a:t>As Pakistan perennially lags behind strategically superior India, China will make sure it is still a significant threat; </a:t>
            </a:r>
          </a:p>
          <a:p>
            <a:r>
              <a:rPr lang="en-US" dirty="0" smtClean="0"/>
              <a:t>Continued  build up of low yield, short range nuclear capabilities</a:t>
            </a:r>
          </a:p>
          <a:p>
            <a:r>
              <a:rPr lang="en-US" dirty="0" smtClean="0"/>
              <a:t>The next tech transfers may be continuation of recent  reconnaissance based systems;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Pakistan attempts, with China’s help to maintain a credible nuclear deterrent </a:t>
            </a:r>
          </a:p>
          <a:p>
            <a:r>
              <a:rPr lang="en-US" dirty="0" smtClean="0"/>
              <a:t>First use nuclear doctrine &amp; low yield, sub-kiloton battlefield weapons</a:t>
            </a:r>
          </a:p>
          <a:p>
            <a:r>
              <a:rPr lang="en-US" dirty="0" smtClean="0"/>
              <a:t>Where is Pakistan turning to address its needs and what are the impacts, if any to the strategic balance?</a:t>
            </a:r>
          </a:p>
          <a:p>
            <a:r>
              <a:rPr lang="en-US" dirty="0" smtClean="0"/>
              <a:t>The weapons, fissile material, and Command, Control and Reconnaissance dimensions;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6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1998-Present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Overt </a:t>
            </a:r>
            <a:r>
              <a:rPr lang="en-US" dirty="0" err="1" smtClean="0"/>
              <a:t>Nuclearisation</a:t>
            </a:r>
            <a:r>
              <a:rPr lang="en-US" dirty="0" smtClean="0"/>
              <a:t> of the strategic relationship following tests in 1998;</a:t>
            </a:r>
          </a:p>
          <a:p>
            <a:r>
              <a:rPr lang="en-US" dirty="0" smtClean="0"/>
              <a:t>Ensuing period of conflict and confrontation between 1998-2002 </a:t>
            </a:r>
          </a:p>
          <a:p>
            <a:r>
              <a:rPr lang="en-US" dirty="0" err="1" smtClean="0"/>
              <a:t>Kargil</a:t>
            </a:r>
            <a:r>
              <a:rPr lang="en-US" dirty="0" smtClean="0"/>
              <a:t> Conflict; Operation </a:t>
            </a:r>
            <a:r>
              <a:rPr lang="en-US" dirty="0" err="1" smtClean="0"/>
              <a:t>Parakram</a:t>
            </a:r>
            <a:r>
              <a:rPr lang="en-US" dirty="0" smtClean="0"/>
              <a:t>;</a:t>
            </a:r>
          </a:p>
          <a:p>
            <a:r>
              <a:rPr lang="en-US" dirty="0" smtClean="0"/>
              <a:t>The arrival of TNW’s 2011 Nasr &amp; </a:t>
            </a:r>
            <a:r>
              <a:rPr lang="en-US" dirty="0" err="1" smtClean="0"/>
              <a:t>Abdali</a:t>
            </a:r>
            <a:r>
              <a:rPr lang="en-US" dirty="0" smtClean="0"/>
              <a:t> 60km</a:t>
            </a:r>
          </a:p>
          <a:p>
            <a:r>
              <a:rPr lang="en-US" dirty="0" smtClean="0"/>
              <a:t>Addressing India’s post </a:t>
            </a:r>
            <a:r>
              <a:rPr lang="en-US" dirty="0" err="1" smtClean="0"/>
              <a:t>Kargil</a:t>
            </a:r>
            <a:r>
              <a:rPr lang="en-US" dirty="0" smtClean="0"/>
              <a:t> doctrine (i.e. Cold Start);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95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Cold Start &amp; IBGs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8 divisions, rapid deployment, close air support; </a:t>
            </a:r>
          </a:p>
          <a:p>
            <a:r>
              <a:rPr lang="en-US" dirty="0" smtClean="0"/>
              <a:t>Many penetration points along the 1800 mile border </a:t>
            </a:r>
          </a:p>
          <a:p>
            <a:r>
              <a:rPr lang="en-US" dirty="0" smtClean="0"/>
              <a:t>Pakistani reconnaissance systems cannot monitor</a:t>
            </a:r>
          </a:p>
        </p:txBody>
      </p:sp>
    </p:spTree>
    <p:extLst>
      <p:ext uri="{BB962C8B-B14F-4D97-AF65-F5344CB8AC3E}">
        <p14:creationId xmlns:p14="http://schemas.microsoft.com/office/powerpoint/2010/main" val="8922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Systems, Old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Pakistan reconnaissance and accurate battlefield intelligence;  </a:t>
            </a:r>
          </a:p>
          <a:p>
            <a:r>
              <a:rPr lang="en-US" dirty="0" smtClean="0"/>
              <a:t>India’s IBGs will overwhelm Pakistan’s C4ISR capabilities, </a:t>
            </a:r>
          </a:p>
          <a:p>
            <a:r>
              <a:rPr lang="en-US" dirty="0" smtClean="0"/>
              <a:t>C4ISR vulnerabilities: Reconnaissance and C2 systems.</a:t>
            </a:r>
          </a:p>
          <a:p>
            <a:r>
              <a:rPr lang="en-US" dirty="0" smtClean="0"/>
              <a:t>Introduction of UAVs; </a:t>
            </a:r>
          </a:p>
          <a:p>
            <a:r>
              <a:rPr lang="en-US" dirty="0" smtClean="0"/>
              <a:t>Low recon reliability limits the deterrence value of the Nasr (60 km) and </a:t>
            </a:r>
            <a:r>
              <a:rPr lang="en-US" dirty="0" err="1" smtClean="0"/>
              <a:t>Abdali</a:t>
            </a:r>
            <a:r>
              <a:rPr lang="en-US" dirty="0" smtClean="0"/>
              <a:t> (180 km); </a:t>
            </a:r>
          </a:p>
        </p:txBody>
      </p:sp>
    </p:spTree>
    <p:extLst>
      <p:ext uri="{BB962C8B-B14F-4D97-AF65-F5344CB8AC3E}">
        <p14:creationId xmlns:p14="http://schemas.microsoft.com/office/powerpoint/2010/main" val="9930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0" y="304800"/>
            <a:ext cx="8509220" cy="53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76200" y="570607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“Nuclear </a:t>
            </a:r>
            <a:r>
              <a:rPr lang="en-US" b="1" dirty="0"/>
              <a:t>tripwires are not uniform, </a:t>
            </a:r>
            <a:r>
              <a:rPr lang="en-US" b="1" dirty="0" smtClean="0"/>
              <a:t>these </a:t>
            </a:r>
            <a:r>
              <a:rPr lang="en-US" b="1" dirty="0"/>
              <a:t>appear to be much shorter and tighter in the Punjabi </a:t>
            </a:r>
            <a:r>
              <a:rPr lang="en-US" b="1" dirty="0" smtClean="0"/>
              <a:t>Heartland</a:t>
            </a:r>
            <a:r>
              <a:rPr lang="en-US" b="1" dirty="0"/>
              <a:t>, relatively more stretched in Sindh and loose in Pakistan Occupied Kashmir (POK)”   </a:t>
            </a:r>
            <a:r>
              <a:rPr lang="en-US" b="1" dirty="0" smtClean="0"/>
              <a:t>Ret. Brig. </a:t>
            </a:r>
            <a:r>
              <a:rPr lang="en-US" b="1" dirty="0" err="1" smtClean="0"/>
              <a:t>Arun</a:t>
            </a:r>
            <a:r>
              <a:rPr lang="en-US" b="1" dirty="0" smtClean="0"/>
              <a:t> </a:t>
            </a:r>
            <a:r>
              <a:rPr lang="en-US" b="1" dirty="0" err="1" smtClean="0"/>
              <a:t>Sahgal</a:t>
            </a:r>
            <a:r>
              <a:rPr lang="en-US" b="1" dirty="0" smtClean="0"/>
              <a:t> 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41" name="Ink 3140"/>
              <p14:cNvContentPartPr/>
              <p14:nvPr/>
            </p14:nvContentPartPr>
            <p14:xfrm>
              <a:off x="3399875" y="317378"/>
              <a:ext cx="1674720" cy="4151880"/>
            </p14:xfrm>
          </p:contentPart>
        </mc:Choice>
        <mc:Fallback>
          <p:pic>
            <p:nvPicPr>
              <p:cNvPr id="3141" name="Ink 31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1715" y="279218"/>
                <a:ext cx="1751040" cy="42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6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43600"/>
            <a:ext cx="815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SHAHPAR UAV: </a:t>
            </a:r>
            <a:br>
              <a:rPr lang="en-US" dirty="0" smtClean="0"/>
            </a:br>
            <a:r>
              <a:rPr lang="en-US" dirty="0" smtClean="0"/>
              <a:t>SUBSTANTIALLY ENHANCES REAL TIME TARGET ACQUISITION CAPABILITIES</a:t>
            </a:r>
            <a:br>
              <a:rPr lang="en-US" dirty="0" smtClean="0"/>
            </a:br>
            <a:r>
              <a:rPr lang="en-US" dirty="0" smtClean="0"/>
              <a:t>- CHIEF OF ARMY STAFF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066800" y="457200"/>
            <a:ext cx="7031567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5715000"/>
            <a:ext cx="5486400" cy="838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“NASR” LAUNCHED FROM  A100 E MULTIPLE LAUNCH ROCKET SYSTEM 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629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9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Question of Survivability 	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Nasr, </a:t>
            </a:r>
            <a:r>
              <a:rPr lang="en-US" dirty="0" err="1" smtClean="0"/>
              <a:t>Abdali</a:t>
            </a:r>
            <a:r>
              <a:rPr lang="en-US" dirty="0" smtClean="0"/>
              <a:t> missiles, MLRS &amp; pre-surveyed launch positions along the Line of Control</a:t>
            </a:r>
          </a:p>
          <a:p>
            <a:r>
              <a:rPr lang="en-US" dirty="0" smtClean="0"/>
              <a:t>Attractive targets for Indian planners, given limited number of TNWs in the arsenal; </a:t>
            </a:r>
          </a:p>
          <a:p>
            <a:r>
              <a:rPr lang="en-US" dirty="0" smtClean="0"/>
              <a:t>Weapons are dual use &amp; decoy MLRS also complicate targeting; </a:t>
            </a:r>
          </a:p>
          <a:p>
            <a:r>
              <a:rPr lang="en-US" dirty="0" smtClean="0"/>
              <a:t>Alternative/Augmenting Solution: Target </a:t>
            </a:r>
            <a:r>
              <a:rPr lang="en-US" dirty="0" err="1" smtClean="0"/>
              <a:t>PakPal’s</a:t>
            </a:r>
            <a:r>
              <a:rPr lang="en-US" dirty="0" smtClean="0"/>
              <a:t> with precision electronic sabotage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399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Limited Nuclear Options  &amp;  The Entente Cordial: </vt:lpstr>
      <vt:lpstr>Summary</vt:lpstr>
      <vt:lpstr>Recap 1998-Present</vt:lpstr>
      <vt:lpstr>India’s Cold Start &amp; IBGs</vt:lpstr>
      <vt:lpstr>New Systems, Old Problems</vt:lpstr>
      <vt:lpstr>PowerPoint Presentation</vt:lpstr>
      <vt:lpstr>SHAHPAR UAV:  SUBSTANTIALLY ENHANCES REAL TIME TARGET ACQUISITION CAPABILITIES - CHIEF OF ARMY STAFF</vt:lpstr>
      <vt:lpstr>“NASR” LAUNCHED FROM  A100 E MULTIPLE LAUNCH ROCKET SYSTEM </vt:lpstr>
      <vt:lpstr> Question of Survivability  </vt:lpstr>
      <vt:lpstr>PowerPoint Presentation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Nuclear Options in the Entente Cordial:</dc:title>
  <dc:creator>Robert Ryan</dc:creator>
  <cp:lastModifiedBy>Robert Ryan</cp:lastModifiedBy>
  <cp:revision>30</cp:revision>
  <dcterms:created xsi:type="dcterms:W3CDTF">2015-09-14T15:19:54Z</dcterms:created>
  <dcterms:modified xsi:type="dcterms:W3CDTF">2015-09-15T03:11:55Z</dcterms:modified>
</cp:coreProperties>
</file>